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Nunito SemiBold"/>
      <p:regular r:id="rId27"/>
      <p:bold r:id="rId28"/>
      <p:italic r:id="rId29"/>
      <p:boldItalic r:id="rId30"/>
    </p:embeddedFont>
    <p:embeddedFont>
      <p:font typeface="Nuni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1F81284-BB78-4EC0-A589-F69E97088574}">
  <a:tblStyle styleId="{41F81284-BB78-4EC0-A589-F69E9708857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SemiBold-bold.fntdata"/><Relationship Id="rId27" Type="http://schemas.openxmlformats.org/officeDocument/2006/relationships/font" Target="fonts/NunitoSemiBol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Semi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regular.fntdata"/><Relationship Id="rId30" Type="http://schemas.openxmlformats.org/officeDocument/2006/relationships/font" Target="fonts/NunitoSemiBold-boldItalic.fntdata"/><Relationship Id="rId11" Type="http://schemas.openxmlformats.org/officeDocument/2006/relationships/slide" Target="slides/slide6.xml"/><Relationship Id="rId33" Type="http://schemas.openxmlformats.org/officeDocument/2006/relationships/font" Target="fonts/Nunito-italic.fntdata"/><Relationship Id="rId10" Type="http://schemas.openxmlformats.org/officeDocument/2006/relationships/slide" Target="slides/slide5.xml"/><Relationship Id="rId32" Type="http://schemas.openxmlformats.org/officeDocument/2006/relationships/font" Target="fonts/Nuni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Nuni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60b27b45cf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60b27b45c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7f91063a4b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f91063a4b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7f91063a4b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f91063a4b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7f91063a4b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f91063a4b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3978a641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3978a641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7f91063a4b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f91063a4b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7f91063a4b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f91063a4b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737ae1a82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737ae1a82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76d8cbae7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6d8cbae7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73978a641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3978a641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7fc8661c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fc8661c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7f91063a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f91063a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7fc8661c8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fc8661c8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74b9591d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4b9591d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f91063a4b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f91063a4b_0_1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7f91063a4b_0_16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74a90c290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4a90c290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7f91063a4b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f91063a4b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7f91063a4b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f91063a4b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7f91063a4b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f91063a4b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37ae1a82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37ae1a82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7fc8661c8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fc8661c8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11" name="Google Shape;11;p2"/>
          <p:cNvSpPr txBox="1"/>
          <p:nvPr>
            <p:ph type="title"/>
          </p:nvPr>
        </p:nvSpPr>
        <p:spPr>
          <a:xfrm>
            <a:off x="4693444" y="2053615"/>
            <a:ext cx="40272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1" sz="2700">
                <a:latin typeface="Nunito"/>
                <a:ea typeface="Nunito"/>
                <a:cs typeface="Nunito"/>
                <a:sym typeface="Nunito"/>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pic>
        <p:nvPicPr>
          <p:cNvPr id="12" name="Google Shape;12;p2"/>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13" name="Google Shape;13;p2"/>
          <p:cNvSpPr txBox="1"/>
          <p:nvPr>
            <p:ph idx="1" type="subTitle"/>
          </p:nvPr>
        </p:nvSpPr>
        <p:spPr>
          <a:xfrm>
            <a:off x="4693443" y="2783527"/>
            <a:ext cx="40272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grpSp>
        <p:nvGrpSpPr>
          <p:cNvPr id="14" name="Google Shape;14;p2"/>
          <p:cNvGrpSpPr/>
          <p:nvPr/>
        </p:nvGrpSpPr>
        <p:grpSpPr>
          <a:xfrm>
            <a:off x="0" y="-334"/>
            <a:ext cx="6070775" cy="5150357"/>
            <a:chOff x="0" y="-446"/>
            <a:chExt cx="8094367" cy="6867143"/>
          </a:xfrm>
        </p:grpSpPr>
        <p:pic>
          <p:nvPicPr>
            <p:cNvPr descr="Image" id="15" name="Google Shape;15;p2"/>
            <p:cNvPicPr preferRelativeResize="0"/>
            <p:nvPr/>
          </p:nvPicPr>
          <p:blipFill rotWithShape="1">
            <a:blip r:embed="rId4">
              <a:alphaModFix/>
            </a:blip>
            <a:srcRect b="369" l="0" r="0" t="0"/>
            <a:stretch/>
          </p:blipFill>
          <p:spPr>
            <a:xfrm>
              <a:off x="0" y="3695"/>
              <a:ext cx="8094367" cy="6858000"/>
            </a:xfrm>
            <a:prstGeom prst="rect">
              <a:avLst/>
            </a:prstGeom>
            <a:noFill/>
            <a:ln>
              <a:noFill/>
            </a:ln>
          </p:spPr>
        </p:pic>
        <p:pic>
          <p:nvPicPr>
            <p:cNvPr descr="Image" id="16" name="Google Shape;16;p2"/>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17" name="Google Shape;17;p2"/>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18" name="Google Shape;18;p2"/>
          <p:cNvSpPr txBox="1"/>
          <p:nvPr>
            <p:ph idx="11" type="ftr"/>
          </p:nvPr>
        </p:nvSpPr>
        <p:spPr>
          <a:xfrm>
            <a:off x="6304976" y="4316825"/>
            <a:ext cx="2415600" cy="330900"/>
          </a:xfrm>
          <a:prstGeom prst="rect">
            <a:avLst/>
          </a:prstGeom>
          <a:noFill/>
          <a:ln>
            <a:noFill/>
          </a:ln>
        </p:spPr>
        <p:txBody>
          <a:bodyPr anchorCtr="0" anchor="t"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500" u="none" cap="none" strike="noStrike">
                <a:solidFill>
                  <a:schemeClr val="dk1"/>
                </a:solidFill>
                <a:latin typeface="Nunito"/>
                <a:ea typeface="Nunito"/>
                <a:cs typeface="Nunito"/>
                <a:sym typeface="Nuni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9" name="Google Shape;19;p2"/>
          <p:cNvSpPr txBox="1"/>
          <p:nvPr/>
        </p:nvSpPr>
        <p:spPr>
          <a:xfrm>
            <a:off x="5995225" y="4818575"/>
            <a:ext cx="30351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1"/>
          <p:cNvPicPr preferRelativeResize="0"/>
          <p:nvPr/>
        </p:nvPicPr>
        <p:blipFill rotWithShape="1">
          <a:blip r:embed="rId2">
            <a:alphaModFix/>
          </a:blip>
          <a:srcRect b="0" l="0" r="0" t="0"/>
          <a:stretch/>
        </p:blipFill>
        <p:spPr>
          <a:xfrm>
            <a:off x="-1" y="-13872"/>
            <a:ext cx="9141713" cy="5171244"/>
          </a:xfrm>
          <a:prstGeom prst="rect">
            <a:avLst/>
          </a:prstGeom>
          <a:noFill/>
          <a:ln>
            <a:noFill/>
          </a:ln>
        </p:spPr>
      </p:pic>
      <p:pic>
        <p:nvPicPr>
          <p:cNvPr descr="Image" id="85" name="Google Shape;85;p11"/>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86" name="Google Shape;86;p1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1"/>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1"/>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89" name="Google Shape;89;p11"/>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90" name="Google Shape;90;p11"/>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93" name="Google Shape;93;p12"/>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94" name="Google Shape;94;p1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2"/>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2"/>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97" name="Google Shape;97;p12"/>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98" name="Google Shape;98;p12"/>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3"/>
          <p:cNvPicPr preferRelativeResize="0"/>
          <p:nvPr/>
        </p:nvPicPr>
        <p:blipFill rotWithShape="1">
          <a:blip r:embed="rId2">
            <a:alphaModFix/>
          </a:blip>
          <a:srcRect b="0" l="0" r="0" t="0"/>
          <a:stretch/>
        </p:blipFill>
        <p:spPr>
          <a:xfrm>
            <a:off x="-4762" y="0"/>
            <a:ext cx="9153525" cy="5146345"/>
          </a:xfrm>
          <a:prstGeom prst="rect">
            <a:avLst/>
          </a:prstGeom>
          <a:noFill/>
          <a:ln>
            <a:noFill/>
          </a:ln>
        </p:spPr>
      </p:pic>
      <p:pic>
        <p:nvPicPr>
          <p:cNvPr descr="Image" id="101" name="Google Shape;101;p13"/>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02" name="Google Shape;102;p1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3"/>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3"/>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05" name="Google Shape;105;p13"/>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06" name="Google Shape;106;p13"/>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4"/>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09" name="Google Shape;109;p14"/>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10" name="Google Shape;110;p1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4"/>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4"/>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13" name="Google Shape;113;p14"/>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14" name="Google Shape;114;p14"/>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5"/>
          <p:cNvPicPr preferRelativeResize="0"/>
          <p:nvPr/>
        </p:nvPicPr>
        <p:blipFill rotWithShape="1">
          <a:blip r:embed="rId2">
            <a:alphaModFix/>
          </a:blip>
          <a:srcRect b="0" l="0" r="0" t="0"/>
          <a:stretch/>
        </p:blipFill>
        <p:spPr>
          <a:xfrm>
            <a:off x="0" y="0"/>
            <a:ext cx="9148396" cy="5143500"/>
          </a:xfrm>
          <a:prstGeom prst="rect">
            <a:avLst/>
          </a:prstGeom>
          <a:noFill/>
          <a:ln>
            <a:noFill/>
          </a:ln>
        </p:spPr>
      </p:pic>
      <p:pic>
        <p:nvPicPr>
          <p:cNvPr descr="Image" id="117" name="Google Shape;117;p15"/>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18" name="Google Shape;118;p1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5"/>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5"/>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21" name="Google Shape;121;p15"/>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22" name="Google Shape;122;p15"/>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6"/>
          <p:cNvPicPr preferRelativeResize="0"/>
          <p:nvPr/>
        </p:nvPicPr>
        <p:blipFill rotWithShape="1">
          <a:blip r:embed="rId2">
            <a:alphaModFix/>
          </a:blip>
          <a:srcRect b="26811" l="0" r="0" t="26811"/>
          <a:stretch/>
        </p:blipFill>
        <p:spPr>
          <a:xfrm>
            <a:off x="0" y="0"/>
            <a:ext cx="9143999" cy="5143499"/>
          </a:xfrm>
          <a:prstGeom prst="rect">
            <a:avLst/>
          </a:prstGeom>
          <a:noFill/>
          <a:ln>
            <a:noFill/>
          </a:ln>
        </p:spPr>
      </p:pic>
      <p:pic>
        <p:nvPicPr>
          <p:cNvPr descr="Image" id="125" name="Google Shape;125;p16"/>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126" name="Google Shape;126;p16"/>
          <p:cNvSpPr txBox="1"/>
          <p:nvPr>
            <p:ph idx="1" type="subTitle"/>
          </p:nvPr>
        </p:nvSpPr>
        <p:spPr>
          <a:xfrm>
            <a:off x="5142323" y="1935629"/>
            <a:ext cx="3668400" cy="357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27" name="Google Shape;127;p16"/>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2400"/>
              <a:buFont typeface="Arial"/>
              <a:buNone/>
            </a:pPr>
            <a:r>
              <a:rPr b="0" i="0" lang="en" sz="2400" u="none" cap="none" strike="noStrike">
                <a:solidFill>
                  <a:schemeClr val="dk1"/>
                </a:solidFill>
                <a:latin typeface="Nunito SemiBold"/>
                <a:ea typeface="Nunito SemiBold"/>
                <a:cs typeface="Nunito SemiBold"/>
                <a:sym typeface="Nunito SemiBold"/>
              </a:rPr>
              <a:t>For more information, contact:</a:t>
            </a:r>
            <a:endParaRPr b="0" i="0" sz="2400" u="none" cap="none" strike="noStrike">
              <a:solidFill>
                <a:schemeClr val="dk1"/>
              </a:solidFill>
              <a:latin typeface="Nunito SemiBold"/>
              <a:ea typeface="Nunito SemiBold"/>
              <a:cs typeface="Nunito SemiBold"/>
              <a:sym typeface="Nunito SemiBold"/>
            </a:endParaRPr>
          </a:p>
        </p:txBody>
      </p:sp>
      <p:sp>
        <p:nvSpPr>
          <p:cNvPr id="128" name="Google Shape;128;p16"/>
          <p:cNvSpPr txBox="1"/>
          <p:nvPr/>
        </p:nvSpPr>
        <p:spPr>
          <a:xfrm>
            <a:off x="6277661" y="4944045"/>
            <a:ext cx="27627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7"/>
          <p:cNvPicPr preferRelativeResize="0"/>
          <p:nvPr/>
        </p:nvPicPr>
        <p:blipFill rotWithShape="1">
          <a:blip r:embed="rId2">
            <a:alphaModFix/>
          </a:blip>
          <a:srcRect b="26811" l="0" r="0" t="26811"/>
          <a:stretch/>
        </p:blipFill>
        <p:spPr>
          <a:xfrm>
            <a:off x="0" y="0"/>
            <a:ext cx="9143999" cy="5143499"/>
          </a:xfrm>
          <a:prstGeom prst="rect">
            <a:avLst/>
          </a:prstGeom>
          <a:noFill/>
          <a:ln>
            <a:noFill/>
          </a:ln>
        </p:spPr>
      </p:pic>
      <p:pic>
        <p:nvPicPr>
          <p:cNvPr descr="Image" id="131" name="Google Shape;131;p17"/>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32" name="Google Shape;132;p17"/>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7"/>
          <p:cNvPicPr preferRelativeResize="0"/>
          <p:nvPr/>
        </p:nvPicPr>
        <p:blipFill rotWithShape="1">
          <a:blip r:embed="rId4">
            <a:alphaModFix/>
          </a:blip>
          <a:srcRect b="0" l="0" r="0" t="0"/>
          <a:stretch/>
        </p:blipFill>
        <p:spPr>
          <a:xfrm>
            <a:off x="5158112" y="2078403"/>
            <a:ext cx="162001" cy="153993"/>
          </a:xfrm>
          <a:prstGeom prst="rect">
            <a:avLst/>
          </a:prstGeom>
          <a:noFill/>
          <a:ln>
            <a:noFill/>
          </a:ln>
        </p:spPr>
      </p:pic>
      <p:pic>
        <p:nvPicPr>
          <p:cNvPr descr="Image" id="134" name="Google Shape;134;p17"/>
          <p:cNvPicPr preferRelativeResize="0"/>
          <p:nvPr/>
        </p:nvPicPr>
        <p:blipFill rotWithShape="1">
          <a:blip r:embed="rId5">
            <a:alphaModFix/>
          </a:blip>
          <a:srcRect b="0" l="0" r="0" t="0"/>
          <a:stretch/>
        </p:blipFill>
        <p:spPr>
          <a:xfrm>
            <a:off x="7116468" y="2067660"/>
            <a:ext cx="116333" cy="175479"/>
          </a:xfrm>
          <a:prstGeom prst="rect">
            <a:avLst/>
          </a:prstGeom>
          <a:noFill/>
          <a:ln>
            <a:noFill/>
          </a:ln>
        </p:spPr>
      </p:pic>
      <p:sp>
        <p:nvSpPr>
          <p:cNvPr id="135" name="Google Shape;135;p17"/>
          <p:cNvSpPr txBox="1"/>
          <p:nvPr/>
        </p:nvSpPr>
        <p:spPr>
          <a:xfrm>
            <a:off x="7281870" y="2079230"/>
            <a:ext cx="1495800" cy="17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b="0" i="0" sz="1100" u="none" cap="none" strike="noStrike">
              <a:solidFill>
                <a:srgbClr val="000000"/>
              </a:solidFill>
              <a:latin typeface="Arial"/>
              <a:ea typeface="Arial"/>
              <a:cs typeface="Arial"/>
              <a:sym typeface="Arial"/>
            </a:endParaRPr>
          </a:p>
        </p:txBody>
      </p:sp>
      <p:sp>
        <p:nvSpPr>
          <p:cNvPr id="136" name="Google Shape;136;p17"/>
          <p:cNvSpPr txBox="1"/>
          <p:nvPr/>
        </p:nvSpPr>
        <p:spPr>
          <a:xfrm>
            <a:off x="5302961" y="2077662"/>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chemeClr val="dk1"/>
                </a:solidFill>
                <a:latin typeface="Nunito SemiBold"/>
                <a:ea typeface="Nunito SemiBold"/>
                <a:cs typeface="Nunito SemiBold"/>
                <a:sym typeface="Nunito SemiBold"/>
              </a:rPr>
              <a:t>enquiries@kokonetworks.com</a:t>
            </a:r>
            <a:endParaRPr b="0" i="0" sz="900" u="none" cap="none" strike="noStrike">
              <a:solidFill>
                <a:schemeClr val="dk1"/>
              </a:solidFill>
              <a:latin typeface="Nunito SemiBold"/>
              <a:ea typeface="Nunito SemiBold"/>
              <a:cs typeface="Nunito SemiBold"/>
              <a:sym typeface="Nunito SemiBold"/>
            </a:endParaRPr>
          </a:p>
        </p:txBody>
      </p:sp>
      <p:sp>
        <p:nvSpPr>
          <p:cNvPr id="137" name="Google Shape;137;p17"/>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38" name="Google Shape;138;p17"/>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2400"/>
              <a:buFont typeface="Arial"/>
              <a:buNone/>
            </a:pPr>
            <a:r>
              <a:rPr b="0" i="0" lang="en" sz="2400" u="none" cap="none" strike="noStrike">
                <a:solidFill>
                  <a:schemeClr val="dk1"/>
                </a:solidFill>
                <a:latin typeface="Nunito SemiBold"/>
                <a:ea typeface="Nunito SemiBold"/>
                <a:cs typeface="Nunito SemiBold"/>
                <a:sym typeface="Nunito SemiBold"/>
              </a:rPr>
              <a:t>For more information, contact:</a:t>
            </a:r>
            <a:endParaRPr b="0" i="0" sz="2400" u="none" cap="none" strike="noStrike">
              <a:solidFill>
                <a:schemeClr val="dk1"/>
              </a:solidFill>
              <a:latin typeface="Nunito SemiBold"/>
              <a:ea typeface="Nunito SemiBold"/>
              <a:cs typeface="Nunito SemiBold"/>
              <a:sym typeface="Nunito SemiBold"/>
            </a:endParaRPr>
          </a:p>
        </p:txBody>
      </p:sp>
      <p:sp>
        <p:nvSpPr>
          <p:cNvPr id="139" name="Google Shape;139;p17"/>
          <p:cNvSpPr txBox="1"/>
          <p:nvPr/>
        </p:nvSpPr>
        <p:spPr>
          <a:xfrm>
            <a:off x="6277661" y="4944045"/>
            <a:ext cx="27627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8"/>
          <p:cNvPicPr preferRelativeResize="0"/>
          <p:nvPr/>
        </p:nvPicPr>
        <p:blipFill rotWithShape="1">
          <a:blip r:embed="rId2">
            <a:alphaModFix/>
          </a:blip>
          <a:srcRect b="0" l="0" r="0" t="0"/>
          <a:stretch/>
        </p:blipFill>
        <p:spPr>
          <a:xfrm>
            <a:off x="1191" y="1191"/>
            <a:ext cx="1190" cy="1190"/>
          </a:xfrm>
          <a:prstGeom prst="rect">
            <a:avLst/>
          </a:prstGeom>
          <a:noFill/>
          <a:ln>
            <a:noFill/>
          </a:ln>
        </p:spPr>
      </p:pic>
      <p:pic>
        <p:nvPicPr>
          <p:cNvPr descr="Image" id="142" name="Google Shape;142;p18"/>
          <p:cNvPicPr preferRelativeResize="0"/>
          <p:nvPr/>
        </p:nvPicPr>
        <p:blipFill rotWithShape="1">
          <a:blip r:embed="rId3">
            <a:alphaModFix/>
          </a:blip>
          <a:srcRect b="26811" l="0" r="0" t="26811"/>
          <a:stretch/>
        </p:blipFill>
        <p:spPr>
          <a:xfrm>
            <a:off x="0" y="0"/>
            <a:ext cx="9143999" cy="5143499"/>
          </a:xfrm>
          <a:prstGeom prst="rect">
            <a:avLst/>
          </a:prstGeom>
          <a:noFill/>
          <a:ln>
            <a:noFill/>
          </a:ln>
        </p:spPr>
      </p:pic>
      <p:pic>
        <p:nvPicPr>
          <p:cNvPr descr="Image" id="143" name="Google Shape;143;p18"/>
          <p:cNvPicPr preferRelativeResize="0"/>
          <p:nvPr/>
        </p:nvPicPr>
        <p:blipFill rotWithShape="1">
          <a:blip r:embed="rId4">
            <a:alphaModFix/>
          </a:blip>
          <a:srcRect b="0" l="0" r="0" t="0"/>
          <a:stretch/>
        </p:blipFill>
        <p:spPr>
          <a:xfrm>
            <a:off x="-10594" y="-9526"/>
            <a:ext cx="6059576" cy="5153026"/>
          </a:xfrm>
          <a:prstGeom prst="rect">
            <a:avLst/>
          </a:prstGeom>
          <a:noFill/>
          <a:ln>
            <a:noFill/>
          </a:ln>
        </p:spPr>
      </p:pic>
      <p:cxnSp>
        <p:nvCxnSpPr>
          <p:cNvPr id="144" name="Google Shape;144;p18"/>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8"/>
          <p:cNvPicPr preferRelativeResize="0"/>
          <p:nvPr/>
        </p:nvPicPr>
        <p:blipFill rotWithShape="1">
          <a:blip r:embed="rId5">
            <a:alphaModFix/>
          </a:blip>
          <a:srcRect b="0" l="0" r="0" t="0"/>
          <a:stretch/>
        </p:blipFill>
        <p:spPr>
          <a:xfrm>
            <a:off x="5158112" y="2078403"/>
            <a:ext cx="162001" cy="153993"/>
          </a:xfrm>
          <a:prstGeom prst="rect">
            <a:avLst/>
          </a:prstGeom>
          <a:noFill/>
          <a:ln>
            <a:noFill/>
          </a:ln>
        </p:spPr>
      </p:pic>
      <p:pic>
        <p:nvPicPr>
          <p:cNvPr descr="Image" id="146" name="Google Shape;146;p18"/>
          <p:cNvPicPr preferRelativeResize="0"/>
          <p:nvPr/>
        </p:nvPicPr>
        <p:blipFill rotWithShape="1">
          <a:blip r:embed="rId6">
            <a:alphaModFix/>
          </a:blip>
          <a:srcRect b="0" l="0" r="0" t="0"/>
          <a:stretch/>
        </p:blipFill>
        <p:spPr>
          <a:xfrm>
            <a:off x="7116468" y="2067660"/>
            <a:ext cx="116333" cy="175479"/>
          </a:xfrm>
          <a:prstGeom prst="rect">
            <a:avLst/>
          </a:prstGeom>
          <a:noFill/>
          <a:ln>
            <a:noFill/>
          </a:ln>
        </p:spPr>
      </p:pic>
      <p:sp>
        <p:nvSpPr>
          <p:cNvPr id="147" name="Google Shape;147;p18"/>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b="0" i="0" sz="1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b="0" i="0" sz="1100" u="none" cap="none" strike="noStrike">
              <a:solidFill>
                <a:srgbClr val="000000"/>
              </a:solidFill>
              <a:latin typeface="Arial"/>
              <a:ea typeface="Arial"/>
              <a:cs typeface="Arial"/>
              <a:sym typeface="Arial"/>
            </a:endParaRPr>
          </a:p>
        </p:txBody>
      </p:sp>
      <p:sp>
        <p:nvSpPr>
          <p:cNvPr id="148" name="Google Shape;148;p18"/>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400"/>
              <a:buNone/>
              <a:defRPr sz="1400">
                <a:solidFill>
                  <a:schemeClr val="dk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9" name="Google Shape;149;p18"/>
          <p:cNvSpPr txBox="1"/>
          <p:nvPr/>
        </p:nvSpPr>
        <p:spPr>
          <a:xfrm>
            <a:off x="6277661" y="4944045"/>
            <a:ext cx="27627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
        <p:nvSpPr>
          <p:cNvPr id="150" name="Google Shape;150;p18"/>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2400"/>
              <a:buFont typeface="Arial"/>
              <a:buNone/>
            </a:pPr>
            <a:r>
              <a:rPr b="0" i="0" lang="en" sz="2400" u="none" cap="none" strike="noStrike">
                <a:solidFill>
                  <a:schemeClr val="dk1"/>
                </a:solidFill>
                <a:latin typeface="Nunito SemiBold"/>
                <a:ea typeface="Nunito SemiBold"/>
                <a:cs typeface="Nunito SemiBold"/>
                <a:sym typeface="Nunito SemiBold"/>
              </a:rPr>
              <a:t>For more information, contact:</a:t>
            </a:r>
            <a:endParaRPr b="0" i="0" sz="2400" u="none" cap="none" strike="noStrike">
              <a:solidFill>
                <a:schemeClr val="dk1"/>
              </a:solidFill>
              <a:latin typeface="Nunito SemiBold"/>
              <a:ea typeface="Nunito SemiBold"/>
              <a:cs typeface="Nunito SemiBold"/>
              <a:sym typeface="Nunito SemiBold"/>
            </a:endParaRPr>
          </a:p>
        </p:txBody>
      </p:sp>
      <p:sp>
        <p:nvSpPr>
          <p:cNvPr id="151" name="Google Shape;151;p18"/>
          <p:cNvSpPr txBox="1"/>
          <p:nvPr/>
        </p:nvSpPr>
        <p:spPr>
          <a:xfrm>
            <a:off x="7281870" y="2079230"/>
            <a:ext cx="1495800" cy="17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b="0" i="0" sz="1100" u="none" cap="none" strike="noStrike">
              <a:solidFill>
                <a:srgbClr val="000000"/>
              </a:solidFill>
              <a:latin typeface="Arial"/>
              <a:ea typeface="Arial"/>
              <a:cs typeface="Arial"/>
              <a:sym typeface="Arial"/>
            </a:endParaRPr>
          </a:p>
        </p:txBody>
      </p:sp>
      <p:sp>
        <p:nvSpPr>
          <p:cNvPr id="152" name="Google Shape;152;p18"/>
          <p:cNvSpPr txBox="1"/>
          <p:nvPr/>
        </p:nvSpPr>
        <p:spPr>
          <a:xfrm>
            <a:off x="5302961" y="2077662"/>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chemeClr val="dk1"/>
                </a:solidFill>
                <a:latin typeface="Nunito SemiBold"/>
                <a:ea typeface="Nunito SemiBold"/>
                <a:cs typeface="Nunito SemiBold"/>
                <a:sym typeface="Nunito SemiBold"/>
              </a:rPr>
              <a:t>enquiries@kokonetworks.com</a:t>
            </a:r>
            <a:endParaRPr b="0" i="0" sz="9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9"/>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155" name="Google Shape;155;p19"/>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156" name="Google Shape;156;p19"/>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9"/>
          <p:cNvCxnSpPr/>
          <p:nvPr/>
        </p:nvCxnSpPr>
        <p:spPr>
          <a:xfrm>
            <a:off x="4163162" y="2061078"/>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9"/>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59" name="Google Shape;159;p19"/>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
        <p:nvSpPr>
          <p:cNvPr id="160" name="Google Shape;160;p19"/>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chemeClr val="dk1"/>
                </a:solidFill>
                <a:latin typeface="Nunito SemiBold"/>
                <a:ea typeface="Nunito SemiBold"/>
                <a:cs typeface="Nunito SemiBold"/>
                <a:sym typeface="Nunito SemiBold"/>
              </a:rPr>
              <a:t>Table of Contents</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20" name="Shape 20"/>
        <p:cNvGrpSpPr/>
        <p:nvPr/>
      </p:nvGrpSpPr>
      <p:grpSpPr>
        <a:xfrm>
          <a:off x="0" y="0"/>
          <a:ext cx="0" cy="0"/>
          <a:chOff x="0" y="0"/>
          <a:chExt cx="0" cy="0"/>
        </a:xfrm>
      </p:grpSpPr>
      <p:pic>
        <p:nvPicPr>
          <p:cNvPr descr="Image" id="21" name="Google Shape;21;p3"/>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22" name="Google Shape;22;p3"/>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23" name="Google Shape;23;p3"/>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24" name="Google Shape;24;p3"/>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pic>
        <p:nvPicPr>
          <p:cNvPr descr="Image" id="25" name="Google Shape;25;p3"/>
          <p:cNvPicPr preferRelativeResize="0"/>
          <p:nvPr/>
        </p:nvPicPr>
        <p:blipFill rotWithShape="1">
          <a:blip r:embed="rId2">
            <a:alphaModFix/>
          </a:blip>
          <a:srcRect b="0" l="0" r="0" t="0"/>
          <a:stretch/>
        </p:blipFill>
        <p:spPr>
          <a:xfrm rot="10800000">
            <a:off x="8645041" y="4800601"/>
            <a:ext cx="505192" cy="342899"/>
          </a:xfrm>
          <a:prstGeom prst="rect">
            <a:avLst/>
          </a:prstGeom>
          <a:noFill/>
          <a:ln>
            <a:noFill/>
          </a:ln>
        </p:spPr>
      </p:pic>
      <p:sp>
        <p:nvSpPr>
          <p:cNvPr id="26" name="Google Shape;26;p3"/>
          <p:cNvSpPr txBox="1"/>
          <p:nvPr/>
        </p:nvSpPr>
        <p:spPr>
          <a:xfrm>
            <a:off x="-1" y="4952691"/>
            <a:ext cx="27627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cxnSp>
        <p:nvCxnSpPr>
          <p:cNvPr id="27" name="Google Shape;27;p3"/>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28" name="Google Shape;28;p3"/>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4"/>
          <p:cNvSpPr txBox="1"/>
          <p:nvPr>
            <p:ph type="title"/>
          </p:nvPr>
        </p:nvSpPr>
        <p:spPr>
          <a:xfrm>
            <a:off x="231322" y="225480"/>
            <a:ext cx="8635200" cy="360000"/>
          </a:xfrm>
          <a:prstGeom prst="rect">
            <a:avLst/>
          </a:prstGeom>
          <a:noFill/>
          <a:ln>
            <a:noFill/>
          </a:ln>
        </p:spPr>
        <p:txBody>
          <a:bodyPr anchorCtr="0" anchor="ctr" bIns="34275" lIns="67500" spcFirstLastPara="1" rIns="68575" wrap="square" tIns="34275">
            <a:noAutofit/>
          </a:bodyPr>
          <a:lstStyle>
            <a:lvl1pPr lvl="0" algn="l">
              <a:lnSpc>
                <a:spcPct val="90000"/>
              </a:lnSpc>
              <a:spcBef>
                <a:spcPts val="0"/>
              </a:spcBef>
              <a:spcAft>
                <a:spcPts val="0"/>
              </a:spcAft>
              <a:buClr>
                <a:srgbClr val="262626"/>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 name="Google Shape;31;p4"/>
          <p:cNvSpPr txBox="1"/>
          <p:nvPr>
            <p:ph idx="1" type="body"/>
          </p:nvPr>
        </p:nvSpPr>
        <p:spPr>
          <a:xfrm>
            <a:off x="155653" y="672582"/>
            <a:ext cx="8635200" cy="3983700"/>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 name="Google Shape;32;p4"/>
          <p:cNvSpPr txBox="1"/>
          <p:nvPr>
            <p:ph idx="11" type="ftr"/>
          </p:nvPr>
        </p:nvSpPr>
        <p:spPr>
          <a:xfrm>
            <a:off x="231320" y="-36458"/>
            <a:ext cx="3374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33" name="Shape 33"/>
        <p:cNvGrpSpPr/>
        <p:nvPr/>
      </p:nvGrpSpPr>
      <p:grpSpPr>
        <a:xfrm>
          <a:off x="0" y="0"/>
          <a:ext cx="0" cy="0"/>
          <a:chOff x="0" y="0"/>
          <a:chExt cx="0" cy="0"/>
        </a:xfrm>
      </p:grpSpPr>
      <p:pic>
        <p:nvPicPr>
          <p:cNvPr id="34" name="Google Shape;34;p5"/>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35" name="Google Shape;35;p5"/>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36" name="Google Shape;36;p5"/>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37" name="Google Shape;37;p5"/>
          <p:cNvCxnSpPr/>
          <p:nvPr/>
        </p:nvCxnSpPr>
        <p:spPr>
          <a:xfrm>
            <a:off x="4163162" y="2061078"/>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38" name="Google Shape;38;p5"/>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9" name="Google Shape;39;p5"/>
          <p:cNvSpPr txBox="1"/>
          <p:nvPr/>
        </p:nvSpPr>
        <p:spPr>
          <a:xfrm>
            <a:off x="0" y="4942825"/>
            <a:ext cx="38901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
        <p:nvSpPr>
          <p:cNvPr id="40" name="Google Shape;40;p5"/>
          <p:cNvSpPr txBox="1"/>
          <p:nvPr/>
        </p:nvSpPr>
        <p:spPr>
          <a:xfrm>
            <a:off x="5464969" y="1591258"/>
            <a:ext cx="3107400" cy="515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chemeClr val="dk1"/>
                </a:solidFill>
                <a:latin typeface="Nunito SemiBold"/>
                <a:ea typeface="Nunito SemiBold"/>
                <a:cs typeface="Nunito SemiBold"/>
                <a:sym typeface="Nunito SemiBold"/>
              </a:rPr>
              <a:t>Agenda</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41" name="Shape 41"/>
        <p:cNvGrpSpPr/>
        <p:nvPr/>
      </p:nvGrpSpPr>
      <p:grpSpPr>
        <a:xfrm>
          <a:off x="0" y="0"/>
          <a:ext cx="0" cy="0"/>
          <a:chOff x="0" y="0"/>
          <a:chExt cx="0" cy="0"/>
        </a:xfrm>
      </p:grpSpPr>
      <p:pic>
        <p:nvPicPr>
          <p:cNvPr descr="Image" id="42" name="Google Shape;42;p6"/>
          <p:cNvPicPr preferRelativeResize="0"/>
          <p:nvPr/>
        </p:nvPicPr>
        <p:blipFill rotWithShape="1">
          <a:blip r:embed="rId2">
            <a:alphaModFix/>
          </a:blip>
          <a:srcRect b="0" l="0" r="0" t="0"/>
          <a:stretch/>
        </p:blipFill>
        <p:spPr>
          <a:xfrm rot="10800000">
            <a:off x="8645041" y="4800601"/>
            <a:ext cx="505192" cy="342899"/>
          </a:xfrm>
          <a:prstGeom prst="rect">
            <a:avLst/>
          </a:prstGeom>
          <a:noFill/>
          <a:ln>
            <a:noFill/>
          </a:ln>
        </p:spPr>
      </p:pic>
      <p:pic>
        <p:nvPicPr>
          <p:cNvPr descr="Image" id="43" name="Google Shape;43;p6"/>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44" name="Google Shape;44;p6"/>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45" name="Google Shape;45;p6"/>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6"/>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47" name="Google Shape;47;p6"/>
          <p:cNvSpPr txBox="1"/>
          <p:nvPr/>
        </p:nvSpPr>
        <p:spPr>
          <a:xfrm>
            <a:off x="0" y="4802700"/>
            <a:ext cx="3467400" cy="34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
        <p:nvSpPr>
          <p:cNvPr id="48" name="Google Shape;48;p6"/>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marR="0" algn="l">
              <a:lnSpc>
                <a:spcPct val="90000"/>
              </a:lnSpc>
              <a:spcBef>
                <a:spcPts val="800"/>
              </a:spcBef>
              <a:spcAft>
                <a:spcPts val="0"/>
              </a:spcAft>
              <a:buClr>
                <a:schemeClr val="dk1"/>
              </a:buClr>
              <a:buSzPts val="2100"/>
              <a:buFont typeface="Arial"/>
              <a:buChar char="•"/>
              <a:defRPr b="0" sz="2100">
                <a:solidFill>
                  <a:schemeClr val="dk1"/>
                </a:solidFill>
                <a:latin typeface="Nunito"/>
                <a:ea typeface="Nunito"/>
                <a:cs typeface="Nunito"/>
                <a:sym typeface="Nunito"/>
              </a:defRPr>
            </a:lvl1pPr>
            <a:lvl2pPr lvl="1" marR="0" algn="l">
              <a:lnSpc>
                <a:spcPct val="90000"/>
              </a:lnSpc>
              <a:spcBef>
                <a:spcPts val="400"/>
              </a:spcBef>
              <a:spcAft>
                <a:spcPts val="0"/>
              </a:spcAft>
              <a:buClr>
                <a:schemeClr val="dk1"/>
              </a:buClr>
              <a:buSzPts val="1500"/>
              <a:buFont typeface="Arial"/>
              <a:buChar char="•"/>
              <a:defRPr sz="1500"/>
            </a:lvl2pPr>
            <a:lvl3pPr lvl="2" marR="0" algn="l">
              <a:lnSpc>
                <a:spcPct val="90000"/>
              </a:lnSpc>
              <a:spcBef>
                <a:spcPts val="400"/>
              </a:spcBef>
              <a:spcAft>
                <a:spcPts val="0"/>
              </a:spcAft>
              <a:buClr>
                <a:schemeClr val="dk1"/>
              </a:buClr>
              <a:buSzPts val="1400"/>
              <a:buFont typeface="Arial"/>
              <a:buChar char="•"/>
              <a:defRPr sz="1400"/>
            </a:lvl3pPr>
            <a:lvl4pPr lvl="3" marR="0" algn="l">
              <a:lnSpc>
                <a:spcPct val="90000"/>
              </a:lnSpc>
              <a:spcBef>
                <a:spcPts val="400"/>
              </a:spcBef>
              <a:spcAft>
                <a:spcPts val="0"/>
              </a:spcAft>
              <a:buClr>
                <a:schemeClr val="dk1"/>
              </a:buClr>
              <a:buSzPts val="1200"/>
              <a:buFont typeface="Arial"/>
              <a:buChar char="•"/>
              <a:defRPr sz="1200"/>
            </a:lvl4pPr>
            <a:lvl5pPr lvl="4" marR="0" algn="l">
              <a:lnSpc>
                <a:spcPct val="90000"/>
              </a:lnSpc>
              <a:spcBef>
                <a:spcPts val="400"/>
              </a:spcBef>
              <a:spcAft>
                <a:spcPts val="0"/>
              </a:spcAft>
              <a:buClr>
                <a:schemeClr val="dk1"/>
              </a:buClr>
              <a:buSzPts val="1200"/>
              <a:buFont typeface="Arial"/>
              <a:buChar char="•"/>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cxnSp>
        <p:nvCxnSpPr>
          <p:cNvPr id="49" name="Google Shape;49;p6"/>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6"/>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7"/>
          <p:cNvPicPr preferRelativeResize="0"/>
          <p:nvPr/>
        </p:nvPicPr>
        <p:blipFill rotWithShape="1">
          <a:blip r:embed="rId2">
            <a:alphaModFix/>
          </a:blip>
          <a:srcRect b="0" l="0" r="0" t="0"/>
          <a:stretch/>
        </p:blipFill>
        <p:spPr>
          <a:xfrm>
            <a:off x="-1" y="2510"/>
            <a:ext cx="9144001" cy="5140990"/>
          </a:xfrm>
          <a:prstGeom prst="rect">
            <a:avLst/>
          </a:prstGeom>
          <a:noFill/>
          <a:ln>
            <a:noFill/>
          </a:ln>
        </p:spPr>
      </p:pic>
      <p:pic>
        <p:nvPicPr>
          <p:cNvPr descr="Image" id="53" name="Google Shape;53;p7"/>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54" name="Google Shape;54;p7"/>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7"/>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7"/>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57" name="Google Shape;57;p7"/>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8" name="Google Shape;58;p7"/>
          <p:cNvSpPr txBox="1"/>
          <p:nvPr/>
        </p:nvSpPr>
        <p:spPr>
          <a:xfrm>
            <a:off x="0" y="4942825"/>
            <a:ext cx="342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8"/>
          <p:cNvPicPr preferRelativeResize="0"/>
          <p:nvPr/>
        </p:nvPicPr>
        <p:blipFill rotWithShape="1">
          <a:blip r:embed="rId2">
            <a:alphaModFix/>
          </a:blip>
          <a:srcRect b="0" l="0" r="0" t="0"/>
          <a:stretch/>
        </p:blipFill>
        <p:spPr>
          <a:xfrm>
            <a:off x="0" y="2510"/>
            <a:ext cx="9144001" cy="5140990"/>
          </a:xfrm>
          <a:prstGeom prst="rect">
            <a:avLst/>
          </a:prstGeom>
          <a:noFill/>
          <a:ln>
            <a:noFill/>
          </a:ln>
        </p:spPr>
      </p:pic>
      <p:pic>
        <p:nvPicPr>
          <p:cNvPr descr="Image" id="61" name="Google Shape;61;p8"/>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62" name="Google Shape;62;p8"/>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8"/>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8"/>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65" name="Google Shape;65;p8"/>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6" name="Google Shape;66;p8"/>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9"/>
          <p:cNvPicPr preferRelativeResize="0"/>
          <p:nvPr/>
        </p:nvPicPr>
        <p:blipFill rotWithShape="1">
          <a:blip r:embed="rId2">
            <a:alphaModFix/>
          </a:blip>
          <a:srcRect b="0" l="0" r="0" t="0"/>
          <a:stretch/>
        </p:blipFill>
        <p:spPr>
          <a:xfrm>
            <a:off x="-6532" y="0"/>
            <a:ext cx="9148464" cy="5143500"/>
          </a:xfrm>
          <a:prstGeom prst="rect">
            <a:avLst/>
          </a:prstGeom>
          <a:noFill/>
          <a:ln>
            <a:noFill/>
          </a:ln>
        </p:spPr>
      </p:pic>
      <p:pic>
        <p:nvPicPr>
          <p:cNvPr descr="Image" id="69" name="Google Shape;69;p9"/>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70" name="Google Shape;70;p9"/>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9"/>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9"/>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73" name="Google Shape;73;p9"/>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4" name="Google Shape;74;p9"/>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10"/>
          <p:cNvPicPr preferRelativeResize="0"/>
          <p:nvPr/>
        </p:nvPicPr>
        <p:blipFill rotWithShape="1">
          <a:blip r:embed="rId2">
            <a:alphaModFix/>
          </a:blip>
          <a:srcRect b="0" l="0" r="0" t="0"/>
          <a:stretch/>
        </p:blipFill>
        <p:spPr>
          <a:xfrm>
            <a:off x="-4465" y="0"/>
            <a:ext cx="9148464" cy="5143500"/>
          </a:xfrm>
          <a:prstGeom prst="rect">
            <a:avLst/>
          </a:prstGeom>
          <a:noFill/>
          <a:ln>
            <a:noFill/>
          </a:ln>
        </p:spPr>
      </p:pic>
      <p:pic>
        <p:nvPicPr>
          <p:cNvPr descr="Image" id="77" name="Google Shape;77;p10"/>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78" name="Google Shape;78;p1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10"/>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10"/>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81" name="Google Shape;81;p10"/>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2" name="Google Shape;82;p10"/>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1191" y="1191"/>
            <a:ext cx="1190" cy="1190"/>
          </a:xfrm>
          <a:prstGeom prst="rect">
            <a:avLst/>
          </a:prstGeom>
          <a:noFill/>
          <a:ln>
            <a:noFill/>
          </a:ln>
        </p:spPr>
      </p:pic>
      <p:sp>
        <p:nvSpPr>
          <p:cNvPr id="7" name="Google Shape;7;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000000"/>
              </a:buClr>
              <a:buSzPts val="1100"/>
              <a:buFont typeface="Arial"/>
              <a:buNone/>
              <a:defRPr b="1" i="0" sz="33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9pPr>
          </a:lstStyle>
          <a:p/>
        </p:txBody>
      </p:sp>
      <p:sp>
        <p:nvSpPr>
          <p:cNvPr id="8" name="Google Shape;8;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Nunito"/>
                <a:ea typeface="Nunito"/>
                <a:cs typeface="Nunito"/>
                <a:sym typeface="Nuni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drive.google.com/open?id=1DKsH_xiRS2UM_sjt4jSaPaMAMyDpaX1q" TargetMode="External"/><Relationship Id="rId4" Type="http://schemas.openxmlformats.org/officeDocument/2006/relationships/hyperlink" Target="https://drive.google.com/open?id=18TCbx6Be3uIe0PRVoOePIuu3yNEz4mqK" TargetMode="External"/><Relationship Id="rId5" Type="http://schemas.openxmlformats.org/officeDocument/2006/relationships/hyperlink" Target="https://drive.google.com/open?id=1PsdoRtz2EU2YFKFNkMl671vL9k1eFbfL" TargetMode="External"/><Relationship Id="rId6" Type="http://schemas.openxmlformats.org/officeDocument/2006/relationships/hyperlink" Target="https://drive.google.com/open?id=1mnSA5u0AZQrRXJiNR7AFb8rHGBaom9tT" TargetMode="External"/><Relationship Id="rId7"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drive.google.com/file/d/1EzL_yf1m8WzQfFvPwsbOCYUq2GBEJ2fz/view"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docs.google.com/presentation/d/1cXzyGgGF_PjlJvCJ59CRkHQmK4cIMRD5gqJh2IYzGYQ/edit?ts=5eaa78dd#slide=id.p3" TargetMode="Externa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1" Type="http://schemas.openxmlformats.org/officeDocument/2006/relationships/slide" Target="/ppt/slides/slide16.xml"/><Relationship Id="rId10" Type="http://schemas.openxmlformats.org/officeDocument/2006/relationships/slide" Target="/ppt/slides/slide15.xml"/><Relationship Id="rId12" Type="http://schemas.openxmlformats.org/officeDocument/2006/relationships/slide" Target="/ppt/slides/slide17.xml"/><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slide" Target="/ppt/slides/slide4.xml"/><Relationship Id="rId4" Type="http://schemas.openxmlformats.org/officeDocument/2006/relationships/slide" Target="/ppt/slides/slide5.xml"/><Relationship Id="rId9" Type="http://schemas.openxmlformats.org/officeDocument/2006/relationships/slide" Target="/ppt/slides/slide14.xml"/><Relationship Id="rId5" Type="http://schemas.openxmlformats.org/officeDocument/2006/relationships/slide" Target="/ppt/slides/slide9.xml"/><Relationship Id="rId6" Type="http://schemas.openxmlformats.org/officeDocument/2006/relationships/slide" Target="/ppt/slides/slide10.xml"/><Relationship Id="rId7" Type="http://schemas.openxmlformats.org/officeDocument/2006/relationships/slide" Target="/ppt/slides/slide11.xml"/><Relationship Id="rId8" Type="http://schemas.openxmlformats.org/officeDocument/2006/relationships/slide" Target="/ppt/slides/slide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txBox="1"/>
          <p:nvPr>
            <p:ph type="title"/>
          </p:nvPr>
        </p:nvSpPr>
        <p:spPr>
          <a:xfrm>
            <a:off x="4807100" y="1806250"/>
            <a:ext cx="3901800" cy="748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KOKOpoint Calibration Training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Standards Overview</a:t>
            </a:r>
            <a:endParaRPr/>
          </a:p>
        </p:txBody>
      </p:sp>
      <p:sp>
        <p:nvSpPr>
          <p:cNvPr id="228" name="Google Shape;228;p29"/>
          <p:cNvSpPr txBox="1"/>
          <p:nvPr>
            <p:ph idx="12" type="sldNum"/>
          </p:nvPr>
        </p:nvSpPr>
        <p:spPr>
          <a:xfrm>
            <a:off x="8799957" y="4810783"/>
            <a:ext cx="344100" cy="33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229" name="Google Shape;229;p29"/>
          <p:cNvSpPr txBox="1"/>
          <p:nvPr>
            <p:ph idx="1" type="subTitle"/>
          </p:nvPr>
        </p:nvSpPr>
        <p:spPr>
          <a:xfrm>
            <a:off x="344050" y="916475"/>
            <a:ext cx="8455800" cy="3721800"/>
          </a:xfrm>
          <a:prstGeom prst="rect">
            <a:avLst/>
          </a:prstGeom>
        </p:spPr>
        <p:txBody>
          <a:bodyPr anchorCtr="0" anchor="t" bIns="34275" lIns="68575" spcFirstLastPara="1" rIns="68575" wrap="square" tIns="34275">
            <a:noAutofit/>
          </a:bodyPr>
          <a:lstStyle/>
          <a:p>
            <a:pPr indent="-323850" lvl="0" marL="457200" rtl="0" algn="l">
              <a:spcBef>
                <a:spcPts val="0"/>
              </a:spcBef>
              <a:spcAft>
                <a:spcPts val="0"/>
              </a:spcAft>
              <a:buSzPts val="1500"/>
              <a:buChar char="●"/>
            </a:pPr>
            <a:r>
              <a:rPr lang="en" sz="1500"/>
              <a:t>Legal metrology in Kenya is guided by the </a:t>
            </a:r>
            <a:r>
              <a:rPr lang="en" sz="1500" u="sng">
                <a:solidFill>
                  <a:schemeClr val="hlink"/>
                </a:solidFill>
                <a:hlinkClick r:id="rId3"/>
              </a:rPr>
              <a:t>Weights and Measures Act Cap 513</a:t>
            </a:r>
            <a:r>
              <a:rPr lang="en" sz="1500"/>
              <a:t> which is derived from the OIML recommendations.</a:t>
            </a:r>
            <a:endParaRPr sz="1500"/>
          </a:p>
          <a:p>
            <a:pPr indent="-323850" lvl="0" marL="457200" rtl="0" algn="l">
              <a:spcBef>
                <a:spcPts val="0"/>
              </a:spcBef>
              <a:spcAft>
                <a:spcPts val="0"/>
              </a:spcAft>
              <a:buSzPts val="1500"/>
              <a:buChar char="●"/>
            </a:pPr>
            <a:r>
              <a:rPr lang="en" sz="1500" u="sng">
                <a:solidFill>
                  <a:schemeClr val="hlink"/>
                </a:solidFill>
                <a:hlinkClick r:id="rId4"/>
              </a:rPr>
              <a:t>OIML R117-1</a:t>
            </a:r>
            <a:r>
              <a:rPr lang="en" sz="1500"/>
              <a:t>, </a:t>
            </a:r>
            <a:r>
              <a:rPr lang="en" sz="1500" u="sng">
                <a:solidFill>
                  <a:schemeClr val="hlink"/>
                </a:solidFill>
                <a:hlinkClick r:id="rId5"/>
              </a:rPr>
              <a:t>OIML R117-2</a:t>
            </a:r>
            <a:r>
              <a:rPr lang="en" sz="1500"/>
              <a:t>, </a:t>
            </a:r>
            <a:r>
              <a:rPr lang="en" sz="1500" u="sng">
                <a:solidFill>
                  <a:schemeClr val="hlink"/>
                </a:solidFill>
                <a:hlinkClick r:id="rId6"/>
              </a:rPr>
              <a:t>OIML R117-3</a:t>
            </a:r>
            <a:r>
              <a:rPr lang="en" sz="1500"/>
              <a:t> </a:t>
            </a:r>
            <a:r>
              <a:rPr lang="en" sz="1500"/>
              <a:t>is the recommendation adopted for dispensers and the KP design is based on these recommendations.</a:t>
            </a:r>
            <a:endParaRPr sz="1500"/>
          </a:p>
          <a:p>
            <a:pPr indent="-323850" lvl="0" marL="457200" rtl="0" algn="l">
              <a:spcBef>
                <a:spcPts val="0"/>
              </a:spcBef>
              <a:spcAft>
                <a:spcPts val="0"/>
              </a:spcAft>
              <a:buSzPts val="1500"/>
              <a:buChar char="●"/>
            </a:pPr>
            <a:r>
              <a:rPr lang="en" sz="1500"/>
              <a:t>Traceability chain in Kenya</a:t>
            </a:r>
            <a:endParaRPr sz="1500"/>
          </a:p>
        </p:txBody>
      </p:sp>
      <p:pic>
        <p:nvPicPr>
          <p:cNvPr id="230" name="Google Shape;230;p29"/>
          <p:cNvPicPr preferRelativeResize="0"/>
          <p:nvPr/>
        </p:nvPicPr>
        <p:blipFill>
          <a:blip r:embed="rId7">
            <a:alphaModFix/>
          </a:blip>
          <a:stretch>
            <a:fillRect/>
          </a:stretch>
        </p:blipFill>
        <p:spPr>
          <a:xfrm>
            <a:off x="794375" y="2522100"/>
            <a:ext cx="4986349" cy="1185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KP Compliance</a:t>
            </a:r>
            <a:endParaRPr/>
          </a:p>
        </p:txBody>
      </p:sp>
      <p:sp>
        <p:nvSpPr>
          <p:cNvPr id="236" name="Google Shape;236;p30"/>
          <p:cNvSpPr txBox="1"/>
          <p:nvPr>
            <p:ph idx="1" type="subTitle"/>
          </p:nvPr>
        </p:nvSpPr>
        <p:spPr>
          <a:xfrm>
            <a:off x="344100" y="713100"/>
            <a:ext cx="8455800" cy="3717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a:t>The KP is designed to meet the metrological requirements in the following ways;</a:t>
            </a:r>
            <a:endParaRPr sz="1800"/>
          </a:p>
          <a:p>
            <a:pPr indent="-342900" lvl="0" marL="457200" rtl="0" algn="l">
              <a:spcBef>
                <a:spcPts val="800"/>
              </a:spcBef>
              <a:spcAft>
                <a:spcPts val="0"/>
              </a:spcAft>
              <a:buSzPts val="1800"/>
              <a:buAutoNum type="arabicPeriod"/>
            </a:pPr>
            <a:r>
              <a:rPr lang="en" sz="1800"/>
              <a:t>Design</a:t>
            </a:r>
            <a:endParaRPr sz="1800"/>
          </a:p>
          <a:p>
            <a:pPr indent="0" lvl="0" marL="457200" rtl="0" algn="l">
              <a:spcBef>
                <a:spcPts val="0"/>
              </a:spcBef>
              <a:spcAft>
                <a:spcPts val="0"/>
              </a:spcAft>
              <a:buNone/>
            </a:pPr>
            <a:r>
              <a:rPr lang="en" sz="1800"/>
              <a:t>-Checking facilities (Automatic Type P), no-air-intake plumbing system, fully primed system, calibratable, controlled access to KP components.</a:t>
            </a:r>
            <a:endParaRPr sz="1800"/>
          </a:p>
          <a:p>
            <a:pPr indent="-342900" lvl="0" marL="457200" rtl="0" algn="l">
              <a:spcBef>
                <a:spcPts val="800"/>
              </a:spcBef>
              <a:spcAft>
                <a:spcPts val="0"/>
              </a:spcAft>
              <a:buSzPts val="1800"/>
              <a:buAutoNum type="arabicPeriod"/>
            </a:pPr>
            <a:r>
              <a:rPr lang="en" sz="1800"/>
              <a:t>Physical sealing provisions on the calibration module and meter connector. </a:t>
            </a:r>
            <a:endParaRPr sz="1800"/>
          </a:p>
          <a:p>
            <a:pPr indent="-342900" lvl="0" marL="457200" rtl="0" algn="l">
              <a:spcBef>
                <a:spcPts val="0"/>
              </a:spcBef>
              <a:spcAft>
                <a:spcPts val="0"/>
              </a:spcAft>
              <a:buSzPts val="1800"/>
              <a:buAutoNum type="arabicPeriod"/>
            </a:pPr>
            <a:r>
              <a:rPr lang="en" sz="1800"/>
              <a:t>Software protection.</a:t>
            </a:r>
            <a:endParaRPr sz="1800"/>
          </a:p>
          <a:p>
            <a:pPr indent="0" lvl="0" marL="457200" rtl="0" algn="l">
              <a:spcBef>
                <a:spcPts val="0"/>
              </a:spcBef>
              <a:spcAft>
                <a:spcPts val="0"/>
              </a:spcAft>
              <a:buNone/>
            </a:pPr>
            <a:r>
              <a:rPr lang="en" sz="1800"/>
              <a:t>- passwords &amp; </a:t>
            </a:r>
            <a:r>
              <a:rPr lang="en" sz="1800"/>
              <a:t>privileges</a:t>
            </a:r>
            <a:r>
              <a:rPr lang="en" sz="1800"/>
              <a:t>, audit trails, firmware verification(CRC/hash), software ID, secure servers.</a:t>
            </a:r>
            <a:endParaRPr sz="1800"/>
          </a:p>
          <a:p>
            <a:pPr indent="-342900" lvl="0" marL="457200" rtl="0" algn="l">
              <a:spcBef>
                <a:spcPts val="800"/>
              </a:spcBef>
              <a:spcAft>
                <a:spcPts val="0"/>
              </a:spcAft>
              <a:buSzPts val="1800"/>
              <a:buAutoNum type="arabicPeriod"/>
            </a:pPr>
            <a:r>
              <a:rPr lang="en" sz="1800"/>
              <a:t>KPC and flowmeter are Type Approved.</a:t>
            </a:r>
            <a:endParaRPr sz="1800"/>
          </a:p>
          <a:p>
            <a:pPr indent="-342900" lvl="0" marL="457200" rtl="0" algn="l">
              <a:spcBef>
                <a:spcPts val="0"/>
              </a:spcBef>
              <a:spcAft>
                <a:spcPts val="0"/>
              </a:spcAft>
              <a:buSzPts val="1800"/>
              <a:buAutoNum type="arabicPeriod"/>
            </a:pPr>
            <a:r>
              <a:rPr lang="en" sz="1800"/>
              <a:t>Has a Type Approval Name Plate.</a:t>
            </a:r>
            <a:endParaRPr sz="1800"/>
          </a:p>
        </p:txBody>
      </p:sp>
      <p:sp>
        <p:nvSpPr>
          <p:cNvPr id="237" name="Google Shape;237;p30"/>
          <p:cNvSpPr txBox="1"/>
          <p:nvPr>
            <p:ph idx="12" type="sldNum"/>
          </p:nvPr>
        </p:nvSpPr>
        <p:spPr>
          <a:xfrm>
            <a:off x="8799957" y="4810783"/>
            <a:ext cx="344100" cy="33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ph type="title"/>
          </p:nvPr>
        </p:nvSpPr>
        <p:spPr>
          <a:xfrm>
            <a:off x="842575" y="117050"/>
            <a:ext cx="4002900" cy="429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KP Compliance cont’d...</a:t>
            </a:r>
            <a:endParaRPr/>
          </a:p>
        </p:txBody>
      </p:sp>
      <p:sp>
        <p:nvSpPr>
          <p:cNvPr id="243" name="Google Shape;243;p31"/>
          <p:cNvSpPr txBox="1"/>
          <p:nvPr>
            <p:ph idx="1" type="subTitle"/>
          </p:nvPr>
        </p:nvSpPr>
        <p:spPr>
          <a:xfrm>
            <a:off x="377325" y="772150"/>
            <a:ext cx="7725300" cy="39267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AutoNum type="arabicPeriod"/>
            </a:pPr>
            <a:r>
              <a:rPr lang="en" sz="1800"/>
              <a:t>The following KP elements are metrologically relevant and are subject to legal control</a:t>
            </a:r>
            <a:endParaRPr sz="1800"/>
          </a:p>
          <a:p>
            <a:pPr indent="-342900" lvl="0" marL="457200" rtl="0" algn="l">
              <a:spcBef>
                <a:spcPts val="0"/>
              </a:spcBef>
              <a:spcAft>
                <a:spcPts val="0"/>
              </a:spcAft>
              <a:buSzPts val="1800"/>
              <a:buChar char="●"/>
            </a:pPr>
            <a:r>
              <a:rPr lang="en" sz="1800"/>
              <a:t>Flowmeter.</a:t>
            </a:r>
            <a:endParaRPr sz="1800"/>
          </a:p>
          <a:p>
            <a:pPr indent="-342900" lvl="0" marL="457200" rtl="0" algn="l">
              <a:spcBef>
                <a:spcPts val="0"/>
              </a:spcBef>
              <a:spcAft>
                <a:spcPts val="0"/>
              </a:spcAft>
              <a:buSzPts val="1800"/>
              <a:buChar char="●"/>
            </a:pPr>
            <a:r>
              <a:rPr lang="en" sz="1800"/>
              <a:t>Calibration module.</a:t>
            </a:r>
            <a:endParaRPr sz="1800"/>
          </a:p>
          <a:p>
            <a:pPr indent="-342900" lvl="0" marL="457200" rtl="0" algn="l">
              <a:spcBef>
                <a:spcPts val="0"/>
              </a:spcBef>
              <a:spcAft>
                <a:spcPts val="0"/>
              </a:spcAft>
              <a:buSzPts val="1800"/>
              <a:buChar char="●"/>
            </a:pPr>
            <a:r>
              <a:rPr lang="en" sz="1800"/>
              <a:t>KPC firmware (handles legally relevant parameters - pulses, price and volume computations, computations and processes).</a:t>
            </a:r>
            <a:endParaRPr sz="1800"/>
          </a:p>
          <a:p>
            <a:pPr indent="-342900" lvl="0" marL="457200" rtl="0" algn="l">
              <a:spcBef>
                <a:spcPts val="1000"/>
              </a:spcBef>
              <a:spcAft>
                <a:spcPts val="0"/>
              </a:spcAft>
              <a:buSzPts val="1800"/>
              <a:buAutoNum type="arabicPeriod"/>
            </a:pPr>
            <a:r>
              <a:rPr lang="en" sz="1800"/>
              <a:t>KP Dispense Volumes MPE’s</a:t>
            </a:r>
            <a:endParaRPr sz="1800"/>
          </a:p>
          <a:p>
            <a:pPr indent="0" lvl="0" marL="457200" rtl="0" algn="l">
              <a:spcBef>
                <a:spcPts val="800"/>
              </a:spcBef>
              <a:spcAft>
                <a:spcPts val="0"/>
              </a:spcAft>
              <a:buNone/>
            </a:pPr>
            <a:r>
              <a:t/>
            </a:r>
            <a:endParaRPr sz="1500"/>
          </a:p>
        </p:txBody>
      </p:sp>
      <p:sp>
        <p:nvSpPr>
          <p:cNvPr id="244" name="Google Shape;244;p31"/>
          <p:cNvSpPr txBox="1"/>
          <p:nvPr>
            <p:ph idx="12" type="sldNum"/>
          </p:nvPr>
        </p:nvSpPr>
        <p:spPr>
          <a:xfrm>
            <a:off x="8799957" y="4810783"/>
            <a:ext cx="344100" cy="33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graphicFrame>
        <p:nvGraphicFramePr>
          <p:cNvPr id="245" name="Google Shape;245;p31"/>
          <p:cNvGraphicFramePr/>
          <p:nvPr/>
        </p:nvGraphicFramePr>
        <p:xfrm>
          <a:off x="1000925" y="3327175"/>
          <a:ext cx="3000000" cy="3000000"/>
        </p:xfrm>
        <a:graphic>
          <a:graphicData uri="http://schemas.openxmlformats.org/drawingml/2006/table">
            <a:tbl>
              <a:tblPr>
                <a:noFill/>
                <a:tableStyleId>{41F81284-BB78-4EC0-A589-F69E97088574}</a:tableStyleId>
              </a:tblPr>
              <a:tblGrid>
                <a:gridCol w="919775"/>
                <a:gridCol w="813350"/>
                <a:gridCol w="695375"/>
              </a:tblGrid>
              <a:tr h="209550">
                <a:tc>
                  <a:txBody>
                    <a:bodyPr/>
                    <a:lstStyle/>
                    <a:p>
                      <a:pPr indent="0" lvl="0" marL="0" rtl="0" algn="ctr">
                        <a:lnSpc>
                          <a:spcPct val="115000"/>
                        </a:lnSpc>
                        <a:spcBef>
                          <a:spcPts val="0"/>
                        </a:spcBef>
                        <a:spcAft>
                          <a:spcPts val="0"/>
                        </a:spcAft>
                        <a:buNone/>
                      </a:pPr>
                      <a:r>
                        <a:rPr b="1" lang="en" sz="1000"/>
                        <a:t>Volume(ml)</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MPE(%)</a:t>
                      </a:r>
                      <a:endParaRPr b="1"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MPE(ml)</a:t>
                      </a:r>
                      <a:endParaRPr b="1"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300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a:t>
                      </a:r>
                      <a:r>
                        <a:rPr lang="en" sz="1100">
                          <a:latin typeface="Calibri"/>
                          <a:ea typeface="Calibri"/>
                          <a:cs typeface="Calibri"/>
                          <a:sym typeface="Calibri"/>
                        </a:rPr>
                        <a:t>2% of 0.4L</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a:t>
                      </a:r>
                      <a:r>
                        <a:rPr lang="en" sz="1100">
                          <a:latin typeface="Calibri"/>
                          <a:ea typeface="Calibri"/>
                          <a:cs typeface="Calibri"/>
                          <a:sym typeface="Calibri"/>
                        </a:rPr>
                        <a:t>8</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500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a:t>
                      </a:r>
                      <a:r>
                        <a:rPr lang="en" sz="1100">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a:t>
                      </a:r>
                      <a:r>
                        <a:rPr lang="en" sz="1100">
                          <a:latin typeface="Calibri"/>
                          <a:ea typeface="Calibri"/>
                          <a:cs typeface="Calibri"/>
                          <a:sym typeface="Calibri"/>
                        </a:rPr>
                        <a:t>10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1000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±2%</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a:t>
                      </a:r>
                      <a:r>
                        <a:rPr lang="en" sz="1100">
                          <a:latin typeface="Calibri"/>
                          <a:ea typeface="Calibri"/>
                          <a:cs typeface="Calibri"/>
                          <a:sym typeface="Calibri"/>
                        </a:rPr>
                        <a:t>20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1500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a:t>
                      </a:r>
                      <a:r>
                        <a:rPr lang="en" sz="1100">
                          <a:latin typeface="Calibri"/>
                          <a:ea typeface="Calibri"/>
                          <a:cs typeface="Calibri"/>
                          <a:sym typeface="Calibri"/>
                        </a:rPr>
                        <a:t>1% of 2L</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±20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9550">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2000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a:t>
                      </a:r>
                      <a:r>
                        <a:rPr lang="en" sz="1100">
                          <a:latin typeface="Calibri"/>
                          <a:ea typeface="Calibri"/>
                          <a:cs typeface="Calibri"/>
                          <a:sym typeface="Calibri"/>
                        </a:rPr>
                        <a:t>1% of 2L</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±20</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KP Parts Overview</a:t>
            </a:r>
            <a:endParaRPr/>
          </a:p>
        </p:txBody>
      </p:sp>
      <p:sp>
        <p:nvSpPr>
          <p:cNvPr id="251" name="Google Shape;251;p32"/>
          <p:cNvSpPr txBox="1"/>
          <p:nvPr>
            <p:ph idx="12" type="sldNum"/>
          </p:nvPr>
        </p:nvSpPr>
        <p:spPr>
          <a:xfrm>
            <a:off x="8799957" y="4810783"/>
            <a:ext cx="344100" cy="33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pic>
        <p:nvPicPr>
          <p:cNvPr id="252" name="Google Shape;252;p32"/>
          <p:cNvPicPr preferRelativeResize="0"/>
          <p:nvPr/>
        </p:nvPicPr>
        <p:blipFill>
          <a:blip r:embed="rId3">
            <a:alphaModFix/>
          </a:blip>
          <a:stretch>
            <a:fillRect/>
          </a:stretch>
        </p:blipFill>
        <p:spPr>
          <a:xfrm>
            <a:off x="152400" y="808975"/>
            <a:ext cx="3801124" cy="3778475"/>
          </a:xfrm>
          <a:prstGeom prst="rect">
            <a:avLst/>
          </a:prstGeom>
          <a:noFill/>
          <a:ln>
            <a:noFill/>
          </a:ln>
        </p:spPr>
      </p:pic>
      <p:pic>
        <p:nvPicPr>
          <p:cNvPr id="253" name="Google Shape;253;p32"/>
          <p:cNvPicPr preferRelativeResize="0"/>
          <p:nvPr/>
        </p:nvPicPr>
        <p:blipFill>
          <a:blip r:embed="rId4">
            <a:alphaModFix/>
          </a:blip>
          <a:stretch>
            <a:fillRect/>
          </a:stretch>
        </p:blipFill>
        <p:spPr>
          <a:xfrm>
            <a:off x="5479850" y="808975"/>
            <a:ext cx="3348474" cy="1693275"/>
          </a:xfrm>
          <a:prstGeom prst="rect">
            <a:avLst/>
          </a:prstGeom>
          <a:noFill/>
          <a:ln>
            <a:noFill/>
          </a:ln>
        </p:spPr>
      </p:pic>
      <p:pic>
        <p:nvPicPr>
          <p:cNvPr id="254" name="Google Shape;254;p32"/>
          <p:cNvPicPr preferRelativeResize="0"/>
          <p:nvPr/>
        </p:nvPicPr>
        <p:blipFill rotWithShape="1">
          <a:blip r:embed="rId5">
            <a:alphaModFix/>
          </a:blip>
          <a:srcRect b="0" l="0" r="2562" t="0"/>
          <a:stretch/>
        </p:blipFill>
        <p:spPr>
          <a:xfrm>
            <a:off x="4031457" y="2882468"/>
            <a:ext cx="4968925" cy="1755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KP Flowmeter Pulses</a:t>
            </a:r>
            <a:endParaRPr/>
          </a:p>
        </p:txBody>
      </p:sp>
      <p:sp>
        <p:nvSpPr>
          <p:cNvPr id="260" name="Google Shape;260;p33"/>
          <p:cNvSpPr txBox="1"/>
          <p:nvPr>
            <p:ph idx="12" type="sldNum"/>
          </p:nvPr>
        </p:nvSpPr>
        <p:spPr>
          <a:xfrm>
            <a:off x="8799957" y="4810783"/>
            <a:ext cx="344100" cy="33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261" name="Google Shape;261;p33"/>
          <p:cNvSpPr txBox="1"/>
          <p:nvPr>
            <p:ph idx="1" type="subTitle"/>
          </p:nvPr>
        </p:nvSpPr>
        <p:spPr>
          <a:xfrm>
            <a:off x="370025" y="752250"/>
            <a:ext cx="49086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800"/>
              <a:t>KP uses </a:t>
            </a:r>
            <a:r>
              <a:rPr b="1" lang="en" sz="1800"/>
              <a:t>Titan Series 845 turbine flowmeter</a:t>
            </a:r>
            <a:endParaRPr b="1" sz="1800"/>
          </a:p>
          <a:p>
            <a:pPr indent="0" lvl="0" marL="0" rtl="0" algn="l">
              <a:spcBef>
                <a:spcPts val="800"/>
              </a:spcBef>
              <a:spcAft>
                <a:spcPts val="0"/>
              </a:spcAft>
              <a:buNone/>
            </a:pPr>
            <a:r>
              <a:rPr lang="en" sz="1800"/>
              <a:t>Fuel passing through the flowmeter causes rotation of the turbines (with magnets). The turbine rotation is picked up by a hall effect sensor which translates it into pulses.</a:t>
            </a:r>
            <a:endParaRPr sz="1800"/>
          </a:p>
          <a:p>
            <a:pPr indent="0" lvl="0" marL="0" rtl="0" algn="l">
              <a:spcBef>
                <a:spcPts val="800"/>
              </a:spcBef>
              <a:spcAft>
                <a:spcPts val="0"/>
              </a:spcAft>
              <a:buNone/>
            </a:pPr>
            <a:r>
              <a:rPr lang="en" sz="1800"/>
              <a:t>To achieve accurate dispenses, the respective pulses for the KP pre-set dispense volumes are adjusted via the calibration interface.</a:t>
            </a:r>
            <a:endParaRPr sz="1800"/>
          </a:p>
          <a:p>
            <a:pPr indent="0" lvl="0" marL="0" rtl="0" algn="l">
              <a:spcBef>
                <a:spcPts val="800"/>
              </a:spcBef>
              <a:spcAft>
                <a:spcPts val="0"/>
              </a:spcAft>
              <a:buNone/>
            </a:pPr>
            <a:r>
              <a:t/>
            </a:r>
            <a:endParaRPr sz="1500"/>
          </a:p>
          <a:p>
            <a:pPr indent="0" lvl="0" marL="0" rtl="0" algn="l">
              <a:spcBef>
                <a:spcPts val="800"/>
              </a:spcBef>
              <a:spcAft>
                <a:spcPts val="0"/>
              </a:spcAft>
              <a:buNone/>
            </a:pPr>
            <a:r>
              <a:t/>
            </a:r>
            <a:endParaRPr sz="1500"/>
          </a:p>
        </p:txBody>
      </p:sp>
      <p:pic>
        <p:nvPicPr>
          <p:cNvPr id="262" name="Google Shape;262;p33"/>
          <p:cNvPicPr preferRelativeResize="0"/>
          <p:nvPr/>
        </p:nvPicPr>
        <p:blipFill>
          <a:blip r:embed="rId3">
            <a:alphaModFix/>
          </a:blip>
          <a:stretch>
            <a:fillRect/>
          </a:stretch>
        </p:blipFill>
        <p:spPr>
          <a:xfrm>
            <a:off x="5555323" y="1291562"/>
            <a:ext cx="3381252" cy="28701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ph type="title"/>
          </p:nvPr>
        </p:nvSpPr>
        <p:spPr>
          <a:xfrm>
            <a:off x="867750" y="107750"/>
            <a:ext cx="44346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KP Calibration/Re-calibration</a:t>
            </a:r>
            <a:endParaRPr/>
          </a:p>
        </p:txBody>
      </p:sp>
      <p:sp>
        <p:nvSpPr>
          <p:cNvPr id="268" name="Google Shape;268;p34"/>
          <p:cNvSpPr txBox="1"/>
          <p:nvPr>
            <p:ph idx="1" type="subTitle"/>
          </p:nvPr>
        </p:nvSpPr>
        <p:spPr>
          <a:xfrm>
            <a:off x="377325" y="752850"/>
            <a:ext cx="8241600" cy="39339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500"/>
              <a:t>KP calibration is based on iteration of a preset volume while adjusting the equivalent pulses to achieve the desired accuracy</a:t>
            </a:r>
            <a:endParaRPr sz="1500"/>
          </a:p>
          <a:p>
            <a:pPr indent="-323850" lvl="0" marL="457200" rtl="0" algn="l">
              <a:spcBef>
                <a:spcPts val="800"/>
              </a:spcBef>
              <a:spcAft>
                <a:spcPts val="0"/>
              </a:spcAft>
              <a:buSzPts val="1500"/>
              <a:buAutoNum type="arabicPeriod"/>
            </a:pPr>
            <a:r>
              <a:rPr lang="en" sz="1500"/>
              <a:t>Key points</a:t>
            </a:r>
            <a:endParaRPr sz="1500"/>
          </a:p>
          <a:p>
            <a:pPr indent="-323850" lvl="0" marL="457200" rtl="0" algn="l">
              <a:spcBef>
                <a:spcPts val="0"/>
              </a:spcBef>
              <a:spcAft>
                <a:spcPts val="0"/>
              </a:spcAft>
              <a:buSzPts val="1500"/>
              <a:buChar char="●"/>
            </a:pPr>
            <a:r>
              <a:rPr lang="en" sz="1500"/>
              <a:t>Wetting standards, leveling standards, avoiding spills &amp; reading errors and analyzing data</a:t>
            </a:r>
            <a:endParaRPr sz="1500"/>
          </a:p>
          <a:p>
            <a:pPr indent="-323850" lvl="0" marL="457200" rtl="0" algn="l">
              <a:spcBef>
                <a:spcPts val="0"/>
              </a:spcBef>
              <a:spcAft>
                <a:spcPts val="0"/>
              </a:spcAft>
              <a:buSzPts val="1500"/>
              <a:buAutoNum type="arabicPeriod"/>
            </a:pPr>
            <a:r>
              <a:rPr lang="en" sz="1500"/>
              <a:t>Events that may lead to KP calibration</a:t>
            </a:r>
            <a:endParaRPr sz="1500"/>
          </a:p>
          <a:p>
            <a:pPr indent="-323850" lvl="0" marL="457200" rtl="0" algn="l">
              <a:lnSpc>
                <a:spcPct val="100000"/>
              </a:lnSpc>
              <a:spcBef>
                <a:spcPts val="0"/>
              </a:spcBef>
              <a:spcAft>
                <a:spcPts val="0"/>
              </a:spcAft>
              <a:buSzPts val="1500"/>
              <a:buChar char="●"/>
            </a:pPr>
            <a:r>
              <a:rPr lang="en" sz="1500"/>
              <a:t>After deployment before customer use.</a:t>
            </a:r>
            <a:endParaRPr sz="1500"/>
          </a:p>
          <a:p>
            <a:pPr indent="-323850" lvl="0" marL="457200" rtl="0" algn="l">
              <a:lnSpc>
                <a:spcPct val="100000"/>
              </a:lnSpc>
              <a:spcBef>
                <a:spcPts val="0"/>
              </a:spcBef>
              <a:spcAft>
                <a:spcPts val="0"/>
              </a:spcAft>
              <a:buSzPts val="1500"/>
              <a:buChar char="●"/>
            </a:pPr>
            <a:r>
              <a:rPr lang="en" sz="1500"/>
              <a:t>Change of flowmeter</a:t>
            </a:r>
            <a:endParaRPr sz="1500"/>
          </a:p>
          <a:p>
            <a:pPr indent="-323850" lvl="0" marL="457200" rtl="0" algn="l">
              <a:lnSpc>
                <a:spcPct val="100000"/>
              </a:lnSpc>
              <a:spcBef>
                <a:spcPts val="0"/>
              </a:spcBef>
              <a:spcAft>
                <a:spcPts val="0"/>
              </a:spcAft>
              <a:buSzPts val="1500"/>
              <a:buChar char="●"/>
            </a:pPr>
            <a:r>
              <a:rPr lang="en" sz="1500"/>
              <a:t>Change of calibration PCB module.</a:t>
            </a:r>
            <a:endParaRPr sz="1500"/>
          </a:p>
          <a:p>
            <a:pPr indent="-323850" lvl="0" marL="457200" rtl="0" algn="l">
              <a:lnSpc>
                <a:spcPct val="100000"/>
              </a:lnSpc>
              <a:spcBef>
                <a:spcPts val="0"/>
              </a:spcBef>
              <a:spcAft>
                <a:spcPts val="0"/>
              </a:spcAft>
              <a:buSzPts val="1500"/>
              <a:buChar char="●"/>
            </a:pPr>
            <a:r>
              <a:rPr lang="en" sz="1500"/>
              <a:t>Lapse of required re-calibration period.</a:t>
            </a:r>
            <a:endParaRPr sz="1500"/>
          </a:p>
          <a:p>
            <a:pPr indent="-323850" lvl="0" marL="457200" rtl="0" algn="l">
              <a:lnSpc>
                <a:spcPct val="100000"/>
              </a:lnSpc>
              <a:spcBef>
                <a:spcPts val="0"/>
              </a:spcBef>
              <a:spcAft>
                <a:spcPts val="0"/>
              </a:spcAft>
              <a:buSzPts val="1500"/>
              <a:buChar char="●"/>
            </a:pPr>
            <a:r>
              <a:rPr lang="en" sz="1500"/>
              <a:t>Upon proof that the KP has lost accuracy - periodic or after change of components.</a:t>
            </a:r>
            <a:endParaRPr sz="1500"/>
          </a:p>
          <a:p>
            <a:pPr indent="-323850" lvl="0" marL="457200" rtl="0" algn="l">
              <a:spcBef>
                <a:spcPts val="1000"/>
              </a:spcBef>
              <a:spcAft>
                <a:spcPts val="0"/>
              </a:spcAft>
              <a:buSzPts val="1500"/>
              <a:buAutoNum type="arabicPeriod"/>
            </a:pPr>
            <a:r>
              <a:rPr lang="en" sz="1500"/>
              <a:t>Main sources of errors during KP calibration</a:t>
            </a:r>
            <a:endParaRPr sz="1500"/>
          </a:p>
          <a:p>
            <a:pPr indent="-323850" lvl="0" marL="457200" rtl="0" algn="l">
              <a:lnSpc>
                <a:spcPct val="100000"/>
              </a:lnSpc>
              <a:spcBef>
                <a:spcPts val="0"/>
              </a:spcBef>
              <a:spcAft>
                <a:spcPts val="0"/>
              </a:spcAft>
              <a:buSzPts val="1500"/>
              <a:buChar char="●"/>
            </a:pPr>
            <a:r>
              <a:rPr lang="en" sz="1500"/>
              <a:t>Parallax errors</a:t>
            </a:r>
            <a:endParaRPr sz="1500"/>
          </a:p>
          <a:p>
            <a:pPr indent="-323850" lvl="0" marL="457200" rtl="0" algn="l">
              <a:lnSpc>
                <a:spcPct val="100000"/>
              </a:lnSpc>
              <a:spcBef>
                <a:spcPts val="0"/>
              </a:spcBef>
              <a:spcAft>
                <a:spcPts val="0"/>
              </a:spcAft>
              <a:buSzPts val="1500"/>
              <a:buChar char="●"/>
            </a:pPr>
            <a:r>
              <a:rPr lang="en" sz="1500"/>
              <a:t>Canister/smart valve inconsistency</a:t>
            </a:r>
            <a:endParaRPr sz="1500"/>
          </a:p>
          <a:p>
            <a:pPr indent="-323850" lvl="0" marL="457200" rtl="0" algn="l">
              <a:lnSpc>
                <a:spcPct val="100000"/>
              </a:lnSpc>
              <a:spcBef>
                <a:spcPts val="0"/>
              </a:spcBef>
              <a:spcAft>
                <a:spcPts val="0"/>
              </a:spcAft>
              <a:buSzPts val="1500"/>
              <a:buChar char="●"/>
            </a:pPr>
            <a:r>
              <a:rPr lang="en" sz="1500"/>
              <a:t>Improper use of measuring equipment		</a:t>
            </a:r>
            <a:r>
              <a:rPr lang="en" sz="1500" u="sng">
                <a:solidFill>
                  <a:schemeClr val="hlink"/>
                </a:solidFill>
                <a:hlinkClick r:id="rId3"/>
              </a:rPr>
              <a:t>Detailed KP calibration procedure</a:t>
            </a:r>
            <a:endParaRPr sz="1500"/>
          </a:p>
        </p:txBody>
      </p:sp>
      <p:sp>
        <p:nvSpPr>
          <p:cNvPr id="269" name="Google Shape;269;p34"/>
          <p:cNvSpPr txBox="1"/>
          <p:nvPr>
            <p:ph idx="12" type="sldNum"/>
          </p:nvPr>
        </p:nvSpPr>
        <p:spPr>
          <a:xfrm>
            <a:off x="8799957" y="4810783"/>
            <a:ext cx="344100" cy="33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5"/>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KP Sealing Process</a:t>
            </a:r>
            <a:endParaRPr/>
          </a:p>
        </p:txBody>
      </p:sp>
      <p:sp>
        <p:nvSpPr>
          <p:cNvPr id="275" name="Google Shape;275;p35"/>
          <p:cNvSpPr txBox="1"/>
          <p:nvPr>
            <p:ph idx="12" type="sldNum"/>
          </p:nvPr>
        </p:nvSpPr>
        <p:spPr>
          <a:xfrm>
            <a:off x="8799957" y="4810783"/>
            <a:ext cx="344100" cy="33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pic>
        <p:nvPicPr>
          <p:cNvPr id="276" name="Google Shape;276;p35"/>
          <p:cNvPicPr preferRelativeResize="0"/>
          <p:nvPr/>
        </p:nvPicPr>
        <p:blipFill>
          <a:blip r:embed="rId3">
            <a:alphaModFix/>
          </a:blip>
          <a:stretch>
            <a:fillRect/>
          </a:stretch>
        </p:blipFill>
        <p:spPr>
          <a:xfrm>
            <a:off x="392675" y="1921950"/>
            <a:ext cx="6277375" cy="1525650"/>
          </a:xfrm>
          <a:prstGeom prst="rect">
            <a:avLst/>
          </a:prstGeom>
          <a:noFill/>
          <a:ln>
            <a:noFill/>
          </a:ln>
        </p:spPr>
      </p:pic>
      <p:sp>
        <p:nvSpPr>
          <p:cNvPr id="277" name="Google Shape;277;p35"/>
          <p:cNvSpPr txBox="1"/>
          <p:nvPr>
            <p:ph idx="1" type="subTitle"/>
          </p:nvPr>
        </p:nvSpPr>
        <p:spPr>
          <a:xfrm>
            <a:off x="392675" y="934425"/>
            <a:ext cx="8435700" cy="1332600"/>
          </a:xfrm>
          <a:prstGeom prst="rect">
            <a:avLst/>
          </a:prstGeom>
        </p:spPr>
        <p:txBody>
          <a:bodyPr anchorCtr="0" anchor="t" bIns="34275" lIns="68575" spcFirstLastPara="1" rIns="68575" wrap="square" tIns="34275">
            <a:noAutofit/>
          </a:bodyPr>
          <a:lstStyle/>
          <a:p>
            <a:pPr indent="0" lvl="0" marL="0" rtl="0" algn="l">
              <a:spcBef>
                <a:spcPts val="1000"/>
              </a:spcBef>
              <a:spcAft>
                <a:spcPts val="0"/>
              </a:spcAft>
              <a:buNone/>
            </a:pPr>
            <a:r>
              <a:rPr lang="en" sz="1500"/>
              <a:t>The following process leads to a KP being authorized for customer use by the Weights and Measures (sealing)</a:t>
            </a:r>
            <a:endParaRPr sz="1500"/>
          </a:p>
          <a:p>
            <a:pPr indent="0" lvl="0" marL="0" rtl="0" algn="l">
              <a:spcBef>
                <a:spcPts val="1000"/>
              </a:spcBef>
              <a:spcAft>
                <a:spcPts val="0"/>
              </a:spcAft>
              <a:buNone/>
            </a:pPr>
            <a:r>
              <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6"/>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KP Accuracy Mobile App</a:t>
            </a:r>
            <a:endParaRPr/>
          </a:p>
        </p:txBody>
      </p:sp>
      <p:sp>
        <p:nvSpPr>
          <p:cNvPr id="283" name="Google Shape;283;p36"/>
          <p:cNvSpPr txBox="1"/>
          <p:nvPr>
            <p:ph idx="12" type="sldNum"/>
          </p:nvPr>
        </p:nvSpPr>
        <p:spPr>
          <a:xfrm>
            <a:off x="8799957" y="4810783"/>
            <a:ext cx="344100" cy="33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284" name="Google Shape;284;p36"/>
          <p:cNvSpPr txBox="1"/>
          <p:nvPr>
            <p:ph idx="1" type="subTitle"/>
          </p:nvPr>
        </p:nvSpPr>
        <p:spPr>
          <a:xfrm>
            <a:off x="3594500" y="752850"/>
            <a:ext cx="5024400" cy="3933900"/>
          </a:xfrm>
          <a:prstGeom prst="rect">
            <a:avLst/>
          </a:prstGeom>
        </p:spPr>
        <p:txBody>
          <a:bodyPr anchorCtr="0" anchor="t" bIns="34275" lIns="68575" spcFirstLastPara="1" rIns="68575" wrap="square" tIns="34275">
            <a:noAutofit/>
          </a:bodyPr>
          <a:lstStyle/>
          <a:p>
            <a:pPr indent="-323850" lvl="0" marL="457200" rtl="0" algn="l">
              <a:spcBef>
                <a:spcPts val="1000"/>
              </a:spcBef>
              <a:spcAft>
                <a:spcPts val="0"/>
              </a:spcAft>
              <a:buSzPts val="1500"/>
              <a:buAutoNum type="arabicPeriod"/>
            </a:pPr>
            <a:r>
              <a:rPr lang="en" sz="1500"/>
              <a:t>Makes the KP accuracy process paperless</a:t>
            </a:r>
            <a:endParaRPr sz="1500"/>
          </a:p>
          <a:p>
            <a:pPr indent="-323850" lvl="0" marL="457200" rtl="0" algn="l">
              <a:spcBef>
                <a:spcPts val="1000"/>
              </a:spcBef>
              <a:spcAft>
                <a:spcPts val="0"/>
              </a:spcAft>
              <a:buSzPts val="1500"/>
              <a:buAutoNum type="arabicPeriod"/>
            </a:pPr>
            <a:r>
              <a:rPr lang="en" sz="1500"/>
              <a:t>Accuracy </a:t>
            </a:r>
            <a:r>
              <a:rPr lang="en" sz="1500"/>
              <a:t>processes</a:t>
            </a:r>
            <a:r>
              <a:rPr lang="en" sz="1500"/>
              <a:t> covered by the mobile app include;</a:t>
            </a:r>
            <a:endParaRPr sz="1500"/>
          </a:p>
          <a:p>
            <a:pPr indent="-323850" lvl="0" marL="457200" rtl="0" algn="l">
              <a:lnSpc>
                <a:spcPct val="100000"/>
              </a:lnSpc>
              <a:spcBef>
                <a:spcPts val="0"/>
              </a:spcBef>
              <a:spcAft>
                <a:spcPts val="0"/>
              </a:spcAft>
              <a:buSzPts val="1500"/>
              <a:buChar char="●"/>
            </a:pPr>
            <a:r>
              <a:rPr lang="en" sz="1500"/>
              <a:t>KP calibration</a:t>
            </a:r>
            <a:endParaRPr sz="1500"/>
          </a:p>
          <a:p>
            <a:pPr indent="-323850" lvl="0" marL="457200" rtl="0" algn="l">
              <a:lnSpc>
                <a:spcPct val="100000"/>
              </a:lnSpc>
              <a:spcBef>
                <a:spcPts val="0"/>
              </a:spcBef>
              <a:spcAft>
                <a:spcPts val="0"/>
              </a:spcAft>
              <a:buSzPts val="1500"/>
              <a:buChar char="●"/>
            </a:pPr>
            <a:r>
              <a:rPr lang="en" sz="1500"/>
              <a:t>KP dispense accuracy verification - 3 months and any other verification</a:t>
            </a:r>
            <a:endParaRPr sz="1500"/>
          </a:p>
          <a:p>
            <a:pPr indent="-323850" lvl="0" marL="457200" rtl="0" algn="l">
              <a:spcBef>
                <a:spcPts val="1000"/>
              </a:spcBef>
              <a:spcAft>
                <a:spcPts val="0"/>
              </a:spcAft>
              <a:buSzPts val="1500"/>
              <a:buAutoNum type="arabicPeriod"/>
            </a:pPr>
            <a:r>
              <a:rPr lang="en" sz="1500"/>
              <a:t>The app offers other details which include;</a:t>
            </a:r>
            <a:endParaRPr sz="1500"/>
          </a:p>
          <a:p>
            <a:pPr indent="-323850" lvl="0" marL="457200" rtl="0" algn="l">
              <a:lnSpc>
                <a:spcPct val="100000"/>
              </a:lnSpc>
              <a:spcBef>
                <a:spcPts val="0"/>
              </a:spcBef>
              <a:spcAft>
                <a:spcPts val="0"/>
              </a:spcAft>
              <a:buSzPts val="1500"/>
              <a:buChar char="●"/>
            </a:pPr>
            <a:r>
              <a:rPr lang="en" sz="1500"/>
              <a:t>KP location</a:t>
            </a:r>
            <a:endParaRPr sz="1500"/>
          </a:p>
          <a:p>
            <a:pPr indent="-323850" lvl="0" marL="457200" rtl="0" algn="l">
              <a:lnSpc>
                <a:spcPct val="100000"/>
              </a:lnSpc>
              <a:spcBef>
                <a:spcPts val="0"/>
              </a:spcBef>
              <a:spcAft>
                <a:spcPts val="0"/>
              </a:spcAft>
              <a:buSzPts val="1500"/>
              <a:buChar char="●"/>
            </a:pPr>
            <a:r>
              <a:rPr lang="en" sz="1500"/>
              <a:t>KP calibration pulses linearity</a:t>
            </a:r>
            <a:endParaRPr sz="1500"/>
          </a:p>
          <a:p>
            <a:pPr indent="-323850" lvl="0" marL="457200" rtl="0" algn="l">
              <a:lnSpc>
                <a:spcPct val="100000"/>
              </a:lnSpc>
              <a:spcBef>
                <a:spcPts val="0"/>
              </a:spcBef>
              <a:spcAft>
                <a:spcPts val="0"/>
              </a:spcAft>
              <a:buSzPts val="1500"/>
              <a:buChar char="●"/>
            </a:pPr>
            <a:r>
              <a:rPr lang="en" sz="1500"/>
              <a:t>Agent contacts and complaints capturing</a:t>
            </a:r>
            <a:endParaRPr sz="1500"/>
          </a:p>
          <a:p>
            <a:pPr indent="-323850" lvl="0" marL="457200" rtl="0" algn="l">
              <a:lnSpc>
                <a:spcPct val="100000"/>
              </a:lnSpc>
              <a:spcBef>
                <a:spcPts val="0"/>
              </a:spcBef>
              <a:spcAft>
                <a:spcPts val="0"/>
              </a:spcAft>
              <a:buSzPts val="1500"/>
              <a:buChar char="●"/>
            </a:pPr>
            <a:r>
              <a:rPr lang="en" sz="1500"/>
              <a:t>KP issues experienced during an accuracy process</a:t>
            </a:r>
            <a:endParaRPr sz="1500"/>
          </a:p>
          <a:p>
            <a:pPr indent="-323850" lvl="0" marL="457200" rtl="0" algn="l">
              <a:lnSpc>
                <a:spcPct val="100000"/>
              </a:lnSpc>
              <a:spcBef>
                <a:spcPts val="0"/>
              </a:spcBef>
              <a:spcAft>
                <a:spcPts val="0"/>
              </a:spcAft>
              <a:buSzPts val="1500"/>
              <a:buChar char="●"/>
            </a:pPr>
            <a:r>
              <a:rPr lang="en" sz="1500"/>
              <a:t>Necessary work documents</a:t>
            </a:r>
            <a:endParaRPr sz="1500"/>
          </a:p>
          <a:p>
            <a:pPr indent="0" lvl="0" marL="0" rtl="0" algn="l">
              <a:lnSpc>
                <a:spcPct val="100000"/>
              </a:lnSpc>
              <a:spcBef>
                <a:spcPts val="800"/>
              </a:spcBef>
              <a:spcAft>
                <a:spcPts val="0"/>
              </a:spcAft>
              <a:buNone/>
            </a:pPr>
            <a:r>
              <a:rPr lang="en" sz="1500" u="sng">
                <a:solidFill>
                  <a:schemeClr val="hlink"/>
                </a:solidFill>
                <a:hlinkClick r:id="rId3"/>
              </a:rPr>
              <a:t>Detailed KP Accuracy Mobile App Instructions</a:t>
            </a:r>
            <a:endParaRPr sz="1500"/>
          </a:p>
        </p:txBody>
      </p:sp>
      <p:pic>
        <p:nvPicPr>
          <p:cNvPr id="285" name="Google Shape;285;p36"/>
          <p:cNvPicPr preferRelativeResize="0"/>
          <p:nvPr/>
        </p:nvPicPr>
        <p:blipFill>
          <a:blip r:embed="rId4">
            <a:alphaModFix/>
          </a:blip>
          <a:stretch>
            <a:fillRect/>
          </a:stretch>
        </p:blipFill>
        <p:spPr>
          <a:xfrm>
            <a:off x="497125" y="752850"/>
            <a:ext cx="2166859" cy="40150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7"/>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Appendix: KP Calibration Flowchart</a:t>
            </a:r>
            <a:endParaRPr/>
          </a:p>
        </p:txBody>
      </p:sp>
      <p:sp>
        <p:nvSpPr>
          <p:cNvPr id="291" name="Google Shape;291;p37"/>
          <p:cNvSpPr txBox="1"/>
          <p:nvPr>
            <p:ph idx="12" type="sldNum"/>
          </p:nvPr>
        </p:nvSpPr>
        <p:spPr>
          <a:xfrm>
            <a:off x="8799957" y="4810783"/>
            <a:ext cx="344100" cy="33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pic>
        <p:nvPicPr>
          <p:cNvPr id="292" name="Google Shape;292;p37"/>
          <p:cNvPicPr preferRelativeResize="0"/>
          <p:nvPr/>
        </p:nvPicPr>
        <p:blipFill rotWithShape="1">
          <a:blip r:embed="rId3">
            <a:alphaModFix/>
          </a:blip>
          <a:srcRect b="1026" l="0" r="0" t="1202"/>
          <a:stretch/>
        </p:blipFill>
        <p:spPr>
          <a:xfrm>
            <a:off x="1049400" y="771950"/>
            <a:ext cx="3091225" cy="40115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8"/>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Appendix: KP Type Approval Plate</a:t>
            </a:r>
            <a:endParaRPr/>
          </a:p>
        </p:txBody>
      </p:sp>
      <p:sp>
        <p:nvSpPr>
          <p:cNvPr id="298" name="Google Shape;298;p38"/>
          <p:cNvSpPr txBox="1"/>
          <p:nvPr>
            <p:ph idx="12" type="sldNum"/>
          </p:nvPr>
        </p:nvSpPr>
        <p:spPr>
          <a:xfrm>
            <a:off x="8799957" y="4810783"/>
            <a:ext cx="344100" cy="33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pic>
        <p:nvPicPr>
          <p:cNvPr id="299" name="Google Shape;299;p38"/>
          <p:cNvPicPr preferRelativeResize="0"/>
          <p:nvPr/>
        </p:nvPicPr>
        <p:blipFill>
          <a:blip r:embed="rId3">
            <a:alphaModFix/>
          </a:blip>
          <a:stretch>
            <a:fillRect/>
          </a:stretch>
        </p:blipFill>
        <p:spPr>
          <a:xfrm>
            <a:off x="457875" y="774750"/>
            <a:ext cx="5341775" cy="3326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1"/>
          <p:cNvSpPr txBox="1"/>
          <p:nvPr>
            <p:ph idx="1" type="subTitle"/>
          </p:nvPr>
        </p:nvSpPr>
        <p:spPr>
          <a:xfrm>
            <a:off x="4982275" y="2078350"/>
            <a:ext cx="4123200" cy="26715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AutoNum type="arabicPeriod"/>
            </a:pPr>
            <a:r>
              <a:rPr lang="en" u="sng">
                <a:solidFill>
                  <a:schemeClr val="hlink"/>
                </a:solidFill>
                <a:hlinkClick action="ppaction://hlinksldjump" r:id="rId3"/>
              </a:rPr>
              <a:t>Abbreviations</a:t>
            </a:r>
            <a:endParaRPr/>
          </a:p>
          <a:p>
            <a:pPr indent="-342900" lvl="0" marL="457200" rtl="0" algn="l">
              <a:spcBef>
                <a:spcPts val="0"/>
              </a:spcBef>
              <a:spcAft>
                <a:spcPts val="0"/>
              </a:spcAft>
              <a:buSzPts val="1800"/>
              <a:buAutoNum type="arabicPeriod"/>
            </a:pPr>
            <a:r>
              <a:rPr lang="en" u="sng">
                <a:solidFill>
                  <a:schemeClr val="hlink"/>
                </a:solidFill>
                <a:hlinkClick action="ppaction://hlinksldjump" r:id="rId4"/>
              </a:rPr>
              <a:t>Legal metrology terms</a:t>
            </a:r>
            <a:endParaRPr/>
          </a:p>
          <a:p>
            <a:pPr indent="-342900" lvl="0" marL="457200" rtl="0" algn="l">
              <a:spcBef>
                <a:spcPts val="0"/>
              </a:spcBef>
              <a:spcAft>
                <a:spcPts val="0"/>
              </a:spcAft>
              <a:buSzPts val="1800"/>
              <a:buAutoNum type="arabicPeriod"/>
            </a:pPr>
            <a:r>
              <a:rPr lang="en" u="sng">
                <a:solidFill>
                  <a:schemeClr val="hlink"/>
                </a:solidFill>
                <a:hlinkClick action="ppaction://hlinksldjump" r:id="rId5"/>
              </a:rPr>
              <a:t>Dispenser Design Overview</a:t>
            </a:r>
            <a:endParaRPr/>
          </a:p>
          <a:p>
            <a:pPr indent="-342900" lvl="0" marL="457200" rtl="0" algn="l">
              <a:spcBef>
                <a:spcPts val="0"/>
              </a:spcBef>
              <a:spcAft>
                <a:spcPts val="0"/>
              </a:spcAft>
              <a:buSzPts val="1800"/>
              <a:buAutoNum type="arabicPeriod"/>
            </a:pPr>
            <a:r>
              <a:rPr lang="en" u="sng">
                <a:solidFill>
                  <a:schemeClr val="hlink"/>
                </a:solidFill>
                <a:hlinkClick action="ppaction://hlinksldjump" r:id="rId6"/>
              </a:rPr>
              <a:t>Standards overview</a:t>
            </a:r>
            <a:endParaRPr/>
          </a:p>
          <a:p>
            <a:pPr indent="-342900" lvl="0" marL="457200" rtl="0" algn="l">
              <a:spcBef>
                <a:spcPts val="0"/>
              </a:spcBef>
              <a:spcAft>
                <a:spcPts val="0"/>
              </a:spcAft>
              <a:buSzPts val="1800"/>
              <a:buAutoNum type="arabicPeriod"/>
            </a:pPr>
            <a:r>
              <a:rPr lang="en" u="sng">
                <a:solidFill>
                  <a:schemeClr val="hlink"/>
                </a:solidFill>
                <a:hlinkClick action="ppaction://hlinksldjump" r:id="rId7"/>
              </a:rPr>
              <a:t>KP Complianc</a:t>
            </a:r>
            <a:r>
              <a:rPr lang="en" u="sng">
                <a:solidFill>
                  <a:schemeClr val="hlink"/>
                </a:solidFill>
                <a:hlinkClick action="ppaction://hlinksldjump" r:id="rId8"/>
              </a:rPr>
              <a:t>e</a:t>
            </a:r>
            <a:endParaRPr/>
          </a:p>
          <a:p>
            <a:pPr indent="-342900" lvl="0" marL="457200" rtl="0" algn="l">
              <a:spcBef>
                <a:spcPts val="0"/>
              </a:spcBef>
              <a:spcAft>
                <a:spcPts val="0"/>
              </a:spcAft>
              <a:buSzPts val="1800"/>
              <a:buAutoNum type="arabicPeriod"/>
            </a:pPr>
            <a:r>
              <a:rPr lang="en" u="sng">
                <a:solidFill>
                  <a:schemeClr val="hlink"/>
                </a:solidFill>
                <a:hlinkClick action="ppaction://hlinksldjump" r:id="rId9"/>
              </a:rPr>
              <a:t>KP Flowmeter Pulses</a:t>
            </a:r>
            <a:endParaRPr/>
          </a:p>
          <a:p>
            <a:pPr indent="-342900" lvl="0" marL="457200" rtl="0" algn="l">
              <a:spcBef>
                <a:spcPts val="0"/>
              </a:spcBef>
              <a:spcAft>
                <a:spcPts val="0"/>
              </a:spcAft>
              <a:buSzPts val="1800"/>
              <a:buAutoNum type="arabicPeriod"/>
            </a:pPr>
            <a:r>
              <a:rPr lang="en" u="sng">
                <a:solidFill>
                  <a:schemeClr val="hlink"/>
                </a:solidFill>
                <a:hlinkClick action="ppaction://hlinksldjump" r:id="rId10"/>
              </a:rPr>
              <a:t>KP Calibration/Re-calibration</a:t>
            </a:r>
            <a:endParaRPr/>
          </a:p>
          <a:p>
            <a:pPr indent="-342900" lvl="0" marL="457200" rtl="0" algn="l">
              <a:spcBef>
                <a:spcPts val="0"/>
              </a:spcBef>
              <a:spcAft>
                <a:spcPts val="0"/>
              </a:spcAft>
              <a:buSzPts val="1800"/>
              <a:buAutoNum type="arabicPeriod"/>
            </a:pPr>
            <a:r>
              <a:rPr lang="en" u="sng">
                <a:solidFill>
                  <a:schemeClr val="hlink"/>
                </a:solidFill>
                <a:hlinkClick action="ppaction://hlinksldjump" r:id="rId11"/>
              </a:rPr>
              <a:t>KP Sealing Process</a:t>
            </a:r>
            <a:endParaRPr/>
          </a:p>
          <a:p>
            <a:pPr indent="-342900" lvl="0" marL="457200" rtl="0" algn="l">
              <a:spcBef>
                <a:spcPts val="0"/>
              </a:spcBef>
              <a:spcAft>
                <a:spcPts val="0"/>
              </a:spcAft>
              <a:buSzPts val="1800"/>
              <a:buAutoNum type="arabicPeriod"/>
            </a:pPr>
            <a:r>
              <a:rPr lang="en" u="sng">
                <a:solidFill>
                  <a:schemeClr val="hlink"/>
                </a:solidFill>
                <a:hlinkClick action="ppaction://hlinksldjump" r:id="rId12"/>
              </a:rPr>
              <a:t>KP Accuracy Mobile App</a:t>
            </a:r>
            <a:endParaRPr/>
          </a:p>
          <a:p>
            <a:pPr indent="0" lvl="0" marL="457200" rtl="0" algn="l">
              <a:spcBef>
                <a:spcPts val="800"/>
              </a:spcBef>
              <a:spcAft>
                <a:spcPts val="0"/>
              </a:spcAft>
              <a:buNone/>
            </a:pPr>
            <a:r>
              <a:t/>
            </a:r>
            <a:endParaRPr/>
          </a:p>
          <a:p>
            <a:pPr indent="0" lvl="0" marL="0" rtl="0" algn="l">
              <a:spcBef>
                <a:spcPts val="8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9"/>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Appendix: Accuracy Classes</a:t>
            </a:r>
            <a:endParaRPr/>
          </a:p>
        </p:txBody>
      </p:sp>
      <p:sp>
        <p:nvSpPr>
          <p:cNvPr id="305" name="Google Shape;305;p39"/>
          <p:cNvSpPr txBox="1"/>
          <p:nvPr>
            <p:ph idx="12" type="sldNum"/>
          </p:nvPr>
        </p:nvSpPr>
        <p:spPr>
          <a:xfrm>
            <a:off x="8799957" y="4810783"/>
            <a:ext cx="344100" cy="33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pic>
        <p:nvPicPr>
          <p:cNvPr id="306" name="Google Shape;306;p39"/>
          <p:cNvPicPr preferRelativeResize="0"/>
          <p:nvPr/>
        </p:nvPicPr>
        <p:blipFill>
          <a:blip r:embed="rId3">
            <a:alphaModFix/>
          </a:blip>
          <a:stretch>
            <a:fillRect/>
          </a:stretch>
        </p:blipFill>
        <p:spPr>
          <a:xfrm>
            <a:off x="453275" y="787051"/>
            <a:ext cx="6739399" cy="3902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0"/>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Appendix: KPC Firmware ID</a:t>
            </a:r>
            <a:endParaRPr/>
          </a:p>
          <a:p>
            <a:pPr indent="0" lvl="0" marL="0" rtl="0" algn="l">
              <a:spcBef>
                <a:spcPts val="0"/>
              </a:spcBef>
              <a:spcAft>
                <a:spcPts val="0"/>
              </a:spcAft>
              <a:buNone/>
            </a:pPr>
            <a:r>
              <a:t/>
            </a:r>
            <a:endParaRPr/>
          </a:p>
        </p:txBody>
      </p:sp>
      <p:sp>
        <p:nvSpPr>
          <p:cNvPr id="312" name="Google Shape;312;p40"/>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0" lvl="0" marL="457200" rtl="0" algn="l">
              <a:spcBef>
                <a:spcPts val="0"/>
              </a:spcBef>
              <a:spcAft>
                <a:spcPts val="0"/>
              </a:spcAft>
              <a:buNone/>
            </a:pPr>
            <a:r>
              <a:rPr b="1" lang="en" sz="1500">
                <a:latin typeface="Times New Roman"/>
                <a:ea typeface="Times New Roman"/>
                <a:cs typeface="Times New Roman"/>
                <a:sym typeface="Times New Roman"/>
              </a:rPr>
              <a:t>KPC.A.B.C </a:t>
            </a:r>
            <a:endParaRPr sz="1500">
              <a:latin typeface="Times New Roman"/>
              <a:ea typeface="Times New Roman"/>
              <a:cs typeface="Times New Roman"/>
              <a:sym typeface="Times New Roman"/>
            </a:endParaRPr>
          </a:p>
          <a:p>
            <a:pPr indent="457200" lvl="0" marL="0" rtl="0" algn="l">
              <a:spcBef>
                <a:spcPts val="0"/>
              </a:spcBef>
              <a:spcAft>
                <a:spcPts val="0"/>
              </a:spcAft>
              <a:buNone/>
            </a:pPr>
            <a:r>
              <a:rPr lang="en" sz="1500">
                <a:latin typeface="Times New Roman"/>
                <a:ea typeface="Times New Roman"/>
                <a:cs typeface="Times New Roman"/>
                <a:sym typeface="Times New Roman"/>
              </a:rPr>
              <a:t>Where;</a:t>
            </a:r>
            <a:endParaRPr sz="1500">
              <a:latin typeface="Times New Roman"/>
              <a:ea typeface="Times New Roman"/>
              <a:cs typeface="Times New Roman"/>
              <a:sym typeface="Times New Roman"/>
            </a:endParaRPr>
          </a:p>
          <a:p>
            <a:pPr indent="457200" lvl="0" marL="457200" rtl="0" algn="l">
              <a:spcBef>
                <a:spcPts val="0"/>
              </a:spcBef>
              <a:spcAft>
                <a:spcPts val="0"/>
              </a:spcAft>
              <a:buClr>
                <a:schemeClr val="dk1"/>
              </a:buClr>
              <a:buSzPts val="1100"/>
              <a:buFont typeface="Arial"/>
              <a:buNone/>
            </a:pPr>
            <a:r>
              <a:rPr b="1" lang="en" sz="1500">
                <a:latin typeface="Times New Roman"/>
                <a:ea typeface="Times New Roman"/>
                <a:cs typeface="Times New Roman"/>
                <a:sym typeface="Times New Roman"/>
              </a:rPr>
              <a:t>A</a:t>
            </a:r>
            <a:r>
              <a:rPr lang="en" sz="1500">
                <a:latin typeface="Times New Roman"/>
                <a:ea typeface="Times New Roman"/>
                <a:cs typeface="Times New Roman"/>
                <a:sym typeface="Times New Roman"/>
              </a:rPr>
              <a:t> represents the version of the controller board</a:t>
            </a:r>
            <a:endParaRPr sz="1500">
              <a:latin typeface="Times New Roman"/>
              <a:ea typeface="Times New Roman"/>
              <a:cs typeface="Times New Roman"/>
              <a:sym typeface="Times New Roman"/>
            </a:endParaRPr>
          </a:p>
          <a:p>
            <a:pPr indent="457200" lvl="0" marL="457200" rtl="0" algn="l">
              <a:spcBef>
                <a:spcPts val="0"/>
              </a:spcBef>
              <a:spcAft>
                <a:spcPts val="0"/>
              </a:spcAft>
              <a:buClr>
                <a:schemeClr val="dk1"/>
              </a:buClr>
              <a:buSzPts val="1100"/>
              <a:buFont typeface="Arial"/>
              <a:buNone/>
            </a:pPr>
            <a:r>
              <a:rPr b="1" lang="en" sz="1500">
                <a:latin typeface="Times New Roman"/>
                <a:ea typeface="Times New Roman"/>
                <a:cs typeface="Times New Roman"/>
                <a:sym typeface="Times New Roman"/>
              </a:rPr>
              <a:t>B</a:t>
            </a:r>
            <a:r>
              <a:rPr lang="en" sz="1500">
                <a:latin typeface="Times New Roman"/>
                <a:ea typeface="Times New Roman"/>
                <a:cs typeface="Times New Roman"/>
                <a:sym typeface="Times New Roman"/>
              </a:rPr>
              <a:t> represents the legally relevant part of the controller firmware</a:t>
            </a:r>
            <a:endParaRPr sz="1500">
              <a:latin typeface="Times New Roman"/>
              <a:ea typeface="Times New Roman"/>
              <a:cs typeface="Times New Roman"/>
              <a:sym typeface="Times New Roman"/>
            </a:endParaRPr>
          </a:p>
          <a:p>
            <a:pPr indent="457200" lvl="0" marL="457200" rtl="0" algn="l">
              <a:spcBef>
                <a:spcPts val="0"/>
              </a:spcBef>
              <a:spcAft>
                <a:spcPts val="0"/>
              </a:spcAft>
              <a:buNone/>
            </a:pPr>
            <a:r>
              <a:rPr b="1" lang="en" sz="1500">
                <a:latin typeface="Times New Roman"/>
                <a:ea typeface="Times New Roman"/>
                <a:cs typeface="Times New Roman"/>
                <a:sym typeface="Times New Roman"/>
              </a:rPr>
              <a:t>C</a:t>
            </a:r>
            <a:r>
              <a:rPr lang="en" sz="1500">
                <a:latin typeface="Times New Roman"/>
                <a:ea typeface="Times New Roman"/>
                <a:cs typeface="Times New Roman"/>
                <a:sym typeface="Times New Roman"/>
              </a:rPr>
              <a:t> represents the non legally relevant part of the controller firmware</a:t>
            </a:r>
            <a:endParaRPr sz="1500">
              <a:latin typeface="Times New Roman"/>
              <a:ea typeface="Times New Roman"/>
              <a:cs typeface="Times New Roman"/>
              <a:sym typeface="Times New Roman"/>
            </a:endParaRPr>
          </a:p>
          <a:p>
            <a:pPr indent="457200" lvl="0" marL="457200" rtl="0" algn="l">
              <a:spcBef>
                <a:spcPts val="0"/>
              </a:spcBef>
              <a:spcAft>
                <a:spcPts val="0"/>
              </a:spcAft>
              <a:buClr>
                <a:schemeClr val="dk1"/>
              </a:buClr>
              <a:buSzPts val="1100"/>
              <a:buFont typeface="Arial"/>
              <a:buNone/>
            </a:pPr>
            <a:r>
              <a:rPr lang="en" sz="1500">
                <a:latin typeface="Times New Roman"/>
                <a:ea typeface="Times New Roman"/>
                <a:cs typeface="Times New Roman"/>
                <a:sym typeface="Times New Roman"/>
              </a:rPr>
              <a:t>i.e KPC 4.2.1</a:t>
            </a:r>
            <a:endParaRPr sz="1500">
              <a:latin typeface="Times New Roman"/>
              <a:ea typeface="Times New Roman"/>
              <a:cs typeface="Times New Roman"/>
              <a:sym typeface="Times New Roman"/>
            </a:endParaRPr>
          </a:p>
        </p:txBody>
      </p:sp>
      <p:sp>
        <p:nvSpPr>
          <p:cNvPr id="313" name="Google Shape;313;p40"/>
          <p:cNvSpPr txBox="1"/>
          <p:nvPr>
            <p:ph idx="12" type="sldNum"/>
          </p:nvPr>
        </p:nvSpPr>
        <p:spPr>
          <a:xfrm>
            <a:off x="8799957" y="4810783"/>
            <a:ext cx="344100" cy="33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2"/>
          <p:cNvSpPr txBox="1"/>
          <p:nvPr>
            <p:ph idx="1" type="subTitle"/>
          </p:nvPr>
        </p:nvSpPr>
        <p:spPr>
          <a:xfrm>
            <a:off x="344025" y="752288"/>
            <a:ext cx="8455800" cy="37323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This training guide is intended for use when training technical personnel in readiness for joining the KP Calibration Team.</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Clr>
                <a:schemeClr val="dk1"/>
              </a:buClr>
              <a:buSzPts val="800"/>
              <a:buFont typeface="Arial"/>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 </a:t>
            </a:r>
            <a:endParaRPr/>
          </a:p>
        </p:txBody>
      </p:sp>
      <p:sp>
        <p:nvSpPr>
          <p:cNvPr id="177" name="Google Shape;177;p22"/>
          <p:cNvSpPr txBox="1"/>
          <p:nvPr>
            <p:ph idx="12" type="sldNum"/>
          </p:nvPr>
        </p:nvSpPr>
        <p:spPr>
          <a:xfrm>
            <a:off x="6621244" y="3600520"/>
            <a:ext cx="240000" cy="2571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178" name="Google Shape;178;p22"/>
          <p:cNvSpPr txBox="1"/>
          <p:nvPr>
            <p:ph type="title"/>
          </p:nvPr>
        </p:nvSpPr>
        <p:spPr>
          <a:xfrm>
            <a:off x="894574" y="111050"/>
            <a:ext cx="4516800" cy="525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Objective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3"/>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List of Abbreviations</a:t>
            </a:r>
            <a:endParaRPr/>
          </a:p>
        </p:txBody>
      </p:sp>
      <p:sp>
        <p:nvSpPr>
          <p:cNvPr id="184" name="Google Shape;184;p23"/>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sz="1300"/>
              <a:t>KNK- KOKO Networks Kenya</a:t>
            </a:r>
            <a:endParaRPr sz="1300"/>
          </a:p>
          <a:p>
            <a:pPr indent="0" lvl="0" marL="0" rtl="0" algn="l">
              <a:spcBef>
                <a:spcPts val="800"/>
              </a:spcBef>
              <a:spcAft>
                <a:spcPts val="0"/>
              </a:spcAft>
              <a:buNone/>
            </a:pPr>
            <a:r>
              <a:rPr lang="en" sz="1300"/>
              <a:t>KP- KOKOpoint</a:t>
            </a:r>
            <a:endParaRPr sz="1300"/>
          </a:p>
          <a:p>
            <a:pPr indent="0" lvl="0" marL="0" rtl="0" algn="l">
              <a:spcBef>
                <a:spcPts val="800"/>
              </a:spcBef>
              <a:spcAft>
                <a:spcPts val="0"/>
              </a:spcAft>
              <a:buNone/>
            </a:pPr>
            <a:r>
              <a:rPr lang="en" sz="1300"/>
              <a:t>KPC- KOKOpoint Controller</a:t>
            </a:r>
            <a:endParaRPr sz="1300"/>
          </a:p>
          <a:p>
            <a:pPr indent="0" lvl="0" marL="0" rtl="0" algn="l">
              <a:spcBef>
                <a:spcPts val="800"/>
              </a:spcBef>
              <a:spcAft>
                <a:spcPts val="0"/>
              </a:spcAft>
              <a:buNone/>
            </a:pPr>
            <a:r>
              <a:rPr lang="en" sz="1300"/>
              <a:t>SG- Systems Group Ltd</a:t>
            </a:r>
            <a:endParaRPr sz="1300"/>
          </a:p>
          <a:p>
            <a:pPr indent="0" lvl="0" marL="0" rtl="0" algn="l">
              <a:spcBef>
                <a:spcPts val="800"/>
              </a:spcBef>
              <a:spcAft>
                <a:spcPts val="0"/>
              </a:spcAft>
              <a:buNone/>
            </a:pPr>
            <a:r>
              <a:rPr lang="en" sz="1300"/>
              <a:t>W&amp;M- Department of Weights and Measures </a:t>
            </a:r>
            <a:endParaRPr sz="1300"/>
          </a:p>
        </p:txBody>
      </p:sp>
      <p:sp>
        <p:nvSpPr>
          <p:cNvPr id="185" name="Google Shape;185;p23"/>
          <p:cNvSpPr txBox="1"/>
          <p:nvPr>
            <p:ph idx="12" type="sldNum"/>
          </p:nvPr>
        </p:nvSpPr>
        <p:spPr>
          <a:xfrm>
            <a:off x="8799957" y="4810783"/>
            <a:ext cx="344100" cy="33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ph type="title"/>
          </p:nvPr>
        </p:nvSpPr>
        <p:spPr>
          <a:xfrm>
            <a:off x="847649" y="111075"/>
            <a:ext cx="4516800" cy="525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Terms and Definitions</a:t>
            </a:r>
            <a:endParaRPr/>
          </a:p>
        </p:txBody>
      </p:sp>
      <p:sp>
        <p:nvSpPr>
          <p:cNvPr id="191" name="Google Shape;191;p24"/>
          <p:cNvSpPr txBox="1"/>
          <p:nvPr>
            <p:ph idx="1" type="subTitle"/>
          </p:nvPr>
        </p:nvSpPr>
        <p:spPr>
          <a:xfrm>
            <a:off x="344100" y="753550"/>
            <a:ext cx="8455800" cy="38322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b="1" lang="en" sz="1500"/>
              <a:t>Legal metrology: </a:t>
            </a:r>
            <a:r>
              <a:rPr lang="en" sz="1500"/>
              <a:t>The application of legal requirements to measurements and measuring instrument.</a:t>
            </a:r>
            <a:endParaRPr sz="1500"/>
          </a:p>
          <a:p>
            <a:pPr indent="0" lvl="0" marL="0" rtl="0" algn="l">
              <a:lnSpc>
                <a:spcPct val="115000"/>
              </a:lnSpc>
              <a:spcBef>
                <a:spcPts val="0"/>
              </a:spcBef>
              <a:spcAft>
                <a:spcPts val="0"/>
              </a:spcAft>
              <a:buNone/>
            </a:pPr>
            <a:r>
              <a:rPr b="1" lang="en" sz="1500"/>
              <a:t>Custody transfer</a:t>
            </a:r>
            <a:r>
              <a:rPr lang="en" sz="1500"/>
              <a:t>: </a:t>
            </a:r>
            <a:r>
              <a:rPr lang="en" sz="1500"/>
              <a:t>Change of ownership of goods between two parties for a transaction</a:t>
            </a:r>
            <a:endParaRPr sz="1500"/>
          </a:p>
          <a:p>
            <a:pPr indent="0" lvl="0" marL="0" rtl="0" algn="l">
              <a:lnSpc>
                <a:spcPct val="115000"/>
              </a:lnSpc>
              <a:spcBef>
                <a:spcPts val="0"/>
              </a:spcBef>
              <a:spcAft>
                <a:spcPts val="0"/>
              </a:spcAft>
              <a:buNone/>
            </a:pPr>
            <a:r>
              <a:rPr b="1" lang="en" sz="1500"/>
              <a:t>Custody transfer measuring instrument</a:t>
            </a:r>
            <a:r>
              <a:rPr lang="en" sz="1500"/>
              <a:t>: </a:t>
            </a:r>
            <a:r>
              <a:rPr lang="en" sz="1500"/>
              <a:t>An instrument used in transactions that involve money either for business or taxation.</a:t>
            </a:r>
            <a:endParaRPr sz="1500"/>
          </a:p>
          <a:p>
            <a:pPr indent="0" lvl="0" marL="0" rtl="0" algn="l">
              <a:lnSpc>
                <a:spcPct val="115000"/>
              </a:lnSpc>
              <a:spcBef>
                <a:spcPts val="0"/>
              </a:spcBef>
              <a:spcAft>
                <a:spcPts val="0"/>
              </a:spcAft>
              <a:buNone/>
            </a:pPr>
            <a:r>
              <a:rPr b="1" lang="en" sz="1500"/>
              <a:t>Calibration: </a:t>
            </a:r>
            <a:r>
              <a:rPr lang="en" sz="1500"/>
              <a:t>This is an operation that, under specified conditions, in a first step,establishes a relation between the quantity values with measurement uncertainties provided by measurement standards and corresponding indications with associated measurement uncertainties and, in a second step, uses this information to establish a relation for obtaining a measurement result from an indication.</a:t>
            </a:r>
            <a:endParaRPr sz="1500"/>
          </a:p>
          <a:p>
            <a:pPr indent="0" lvl="0" marL="914400" rtl="0" algn="l">
              <a:lnSpc>
                <a:spcPct val="115000"/>
              </a:lnSpc>
              <a:spcBef>
                <a:spcPts val="0"/>
              </a:spcBef>
              <a:spcAft>
                <a:spcPts val="0"/>
              </a:spcAft>
              <a:buClr>
                <a:schemeClr val="dk1"/>
              </a:buClr>
              <a:buSzPts val="1100"/>
              <a:buFont typeface="Arial"/>
              <a:buNone/>
            </a:pPr>
            <a:r>
              <a:rPr lang="en" sz="1500"/>
              <a:t>Note: Often, the first step alone in the above definition is perceived as </a:t>
            </a:r>
            <a:r>
              <a:rPr lang="en" sz="1500"/>
              <a:t>being </a:t>
            </a:r>
            <a:r>
              <a:rPr lang="en" sz="1500"/>
              <a:t>calibration.</a:t>
            </a:r>
            <a:endParaRPr sz="1500"/>
          </a:p>
          <a:p>
            <a:pPr indent="0" lvl="0" marL="0" rtl="0" algn="l">
              <a:lnSpc>
                <a:spcPct val="115000"/>
              </a:lnSpc>
              <a:spcBef>
                <a:spcPts val="0"/>
              </a:spcBef>
              <a:spcAft>
                <a:spcPts val="0"/>
              </a:spcAft>
              <a:buNone/>
            </a:pPr>
            <a:r>
              <a:rPr b="1" lang="en" sz="1500"/>
              <a:t>Sealing</a:t>
            </a:r>
            <a:r>
              <a:rPr lang="en" sz="1500"/>
              <a:t>: Suitable securing of a component or parameter to deter tampering /</a:t>
            </a:r>
            <a:r>
              <a:rPr lang="en" sz="1500"/>
              <a:t>unauthorized</a:t>
            </a:r>
            <a:r>
              <a:rPr lang="en" sz="1500"/>
              <a:t> access or provide evidence of tampering or </a:t>
            </a:r>
            <a:r>
              <a:rPr lang="en" sz="1500"/>
              <a:t>unauthorized</a:t>
            </a:r>
            <a:r>
              <a:rPr lang="en" sz="1500"/>
              <a:t> access.</a:t>
            </a:r>
            <a:endParaRPr sz="1500"/>
          </a:p>
        </p:txBody>
      </p:sp>
      <p:sp>
        <p:nvSpPr>
          <p:cNvPr id="192" name="Google Shape;192;p24"/>
          <p:cNvSpPr txBox="1"/>
          <p:nvPr>
            <p:ph idx="12" type="sldNum"/>
          </p:nvPr>
        </p:nvSpPr>
        <p:spPr>
          <a:xfrm>
            <a:off x="8799957" y="4810783"/>
            <a:ext cx="344100" cy="33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idx="1" type="subTitle"/>
          </p:nvPr>
        </p:nvSpPr>
        <p:spPr>
          <a:xfrm>
            <a:off x="475125" y="797325"/>
            <a:ext cx="8353200" cy="38397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b="1" lang="en" sz="1500"/>
              <a:t>Calibration device: </a:t>
            </a:r>
            <a:r>
              <a:rPr lang="en" sz="1500"/>
              <a:t>A device/provision in an instrument for performing a calibration. </a:t>
            </a:r>
            <a:endParaRPr b="1" sz="1500"/>
          </a:p>
          <a:p>
            <a:pPr indent="0" lvl="0" marL="0" rtl="0" algn="just">
              <a:lnSpc>
                <a:spcPct val="115000"/>
              </a:lnSpc>
              <a:spcBef>
                <a:spcPts val="0"/>
              </a:spcBef>
              <a:spcAft>
                <a:spcPts val="0"/>
              </a:spcAft>
              <a:buNone/>
            </a:pPr>
            <a:r>
              <a:rPr b="1" lang="en" sz="1500"/>
              <a:t>Verification: </a:t>
            </a:r>
            <a:r>
              <a:rPr lang="en" sz="1500"/>
              <a:t>Operation carried out by an inspector/authorized personnel to ascertain and confirm that a  measuring instrument entirely satisfies the requirements of the Weight &amp; Measures Act. </a:t>
            </a:r>
            <a:endParaRPr sz="1500"/>
          </a:p>
          <a:p>
            <a:pPr indent="0" lvl="0" marL="0" rtl="0" algn="l">
              <a:lnSpc>
                <a:spcPct val="115000"/>
              </a:lnSpc>
              <a:spcBef>
                <a:spcPts val="0"/>
              </a:spcBef>
              <a:spcAft>
                <a:spcPts val="0"/>
              </a:spcAft>
              <a:buClr>
                <a:schemeClr val="dk1"/>
              </a:buClr>
              <a:buSzPts val="1100"/>
              <a:buFont typeface="Arial"/>
              <a:buNone/>
            </a:pPr>
            <a:r>
              <a:rPr b="1" lang="en" sz="1500"/>
              <a:t>Maximum Permissible Error(MPE): </a:t>
            </a:r>
            <a:r>
              <a:rPr lang="en" sz="1500"/>
              <a:t>The extreme values of an error as specified in the Weight &amp; Measures Act governing measuring instruments;  </a:t>
            </a:r>
            <a:endParaRPr b="1" sz="1500"/>
          </a:p>
          <a:p>
            <a:pPr indent="0" lvl="0" marL="0" rtl="0" algn="l">
              <a:lnSpc>
                <a:spcPct val="115000"/>
              </a:lnSpc>
              <a:spcBef>
                <a:spcPts val="0"/>
              </a:spcBef>
              <a:spcAft>
                <a:spcPts val="0"/>
              </a:spcAft>
              <a:buClr>
                <a:schemeClr val="dk1"/>
              </a:buClr>
              <a:buSzPts val="1100"/>
              <a:buFont typeface="Arial"/>
              <a:buNone/>
            </a:pPr>
            <a:r>
              <a:rPr b="1" lang="en" sz="1500"/>
              <a:t>Authorised Technician/Personnel:</a:t>
            </a:r>
            <a:r>
              <a:rPr lang="en" sz="1500"/>
              <a:t> Person that is allowed to perform specified activities on legally controlled measuring instrument under the applicable national laws.</a:t>
            </a:r>
            <a:endParaRPr sz="1500"/>
          </a:p>
          <a:p>
            <a:pPr indent="0" lvl="0" marL="0" rtl="0" algn="l">
              <a:lnSpc>
                <a:spcPct val="115000"/>
              </a:lnSpc>
              <a:spcBef>
                <a:spcPts val="0"/>
              </a:spcBef>
              <a:spcAft>
                <a:spcPts val="0"/>
              </a:spcAft>
              <a:buNone/>
            </a:pPr>
            <a:r>
              <a:rPr b="1" lang="en" sz="1500"/>
              <a:t>Minimum Measured Quantity(MMQ)</a:t>
            </a:r>
            <a:r>
              <a:rPr lang="en" sz="1500"/>
              <a:t>:Smallest quantity of liquid for which the measurement is metrologically acceptable for that system</a:t>
            </a:r>
            <a:endParaRPr sz="1500"/>
          </a:p>
          <a:p>
            <a:pPr indent="0" lvl="0" marL="0" rtl="0" algn="l">
              <a:lnSpc>
                <a:spcPct val="115000"/>
              </a:lnSpc>
              <a:spcBef>
                <a:spcPts val="0"/>
              </a:spcBef>
              <a:spcAft>
                <a:spcPts val="0"/>
              </a:spcAft>
              <a:buNone/>
            </a:pPr>
            <a:r>
              <a:rPr b="1" lang="en" sz="1500"/>
              <a:t>OIML: </a:t>
            </a:r>
            <a:r>
              <a:rPr lang="en" sz="1500">
                <a:solidFill>
                  <a:srgbClr val="000000"/>
                </a:solidFill>
                <a:highlight>
                  <a:srgbClr val="FFFFFF"/>
                </a:highlight>
              </a:rPr>
              <a:t>Organisation Internationale de Métrologie Légale</a:t>
            </a:r>
            <a:r>
              <a:rPr lang="en" sz="1500">
                <a:solidFill>
                  <a:srgbClr val="000000"/>
                </a:solidFill>
              </a:rPr>
              <a:t> (</a:t>
            </a:r>
            <a:r>
              <a:rPr lang="en" sz="1500">
                <a:solidFill>
                  <a:srgbClr val="000000"/>
                </a:solidFill>
                <a:highlight>
                  <a:srgbClr val="FFFFFF"/>
                </a:highlight>
              </a:rPr>
              <a:t>International Organization of Legal Metrology)</a:t>
            </a:r>
            <a:endParaRPr sz="1500">
              <a:solidFill>
                <a:srgbClr val="000000"/>
              </a:solidFill>
            </a:endParaRPr>
          </a:p>
          <a:p>
            <a:pPr indent="0" lvl="0" marL="0" rtl="0" algn="l">
              <a:lnSpc>
                <a:spcPct val="115000"/>
              </a:lnSpc>
              <a:spcBef>
                <a:spcPts val="0"/>
              </a:spcBef>
              <a:spcAft>
                <a:spcPts val="0"/>
              </a:spcAft>
              <a:buNone/>
            </a:pPr>
            <a:r>
              <a:rPr b="1" lang="en" sz="1500"/>
              <a:t>Traceability</a:t>
            </a:r>
            <a:r>
              <a:rPr lang="en" sz="1500"/>
              <a:t>: Unbroken chain of comparison relating an instrument to a known standard</a:t>
            </a:r>
            <a:endParaRPr sz="1500"/>
          </a:p>
          <a:p>
            <a:pPr indent="0" lvl="0" marL="0" rtl="0" algn="l">
              <a:lnSpc>
                <a:spcPct val="115000"/>
              </a:lnSpc>
              <a:spcBef>
                <a:spcPts val="0"/>
              </a:spcBef>
              <a:spcAft>
                <a:spcPts val="0"/>
              </a:spcAft>
              <a:buNone/>
            </a:pPr>
            <a:r>
              <a:rPr b="1" lang="en" sz="1500"/>
              <a:t>Type Approval:</a:t>
            </a:r>
            <a:r>
              <a:rPr lang="en" sz="1500"/>
              <a:t> Testing, approval and certification of an equipment type in line with legal metrology standards</a:t>
            </a:r>
            <a:endParaRPr sz="1500"/>
          </a:p>
          <a:p>
            <a:pPr indent="0" lvl="0" marL="0" rtl="0" algn="l">
              <a:spcBef>
                <a:spcPts val="0"/>
              </a:spcBef>
              <a:spcAft>
                <a:spcPts val="0"/>
              </a:spcAft>
              <a:buNone/>
            </a:pPr>
            <a:r>
              <a:t/>
            </a:r>
            <a:endParaRPr sz="1500"/>
          </a:p>
        </p:txBody>
      </p:sp>
      <p:sp>
        <p:nvSpPr>
          <p:cNvPr id="198" name="Google Shape;198;p25"/>
          <p:cNvSpPr txBox="1"/>
          <p:nvPr>
            <p:ph idx="12" type="sldNum"/>
          </p:nvPr>
        </p:nvSpPr>
        <p:spPr>
          <a:xfrm>
            <a:off x="8799957" y="4810783"/>
            <a:ext cx="344100" cy="33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199" name="Google Shape;199;p25"/>
          <p:cNvSpPr txBox="1"/>
          <p:nvPr>
            <p:ph type="title"/>
          </p:nvPr>
        </p:nvSpPr>
        <p:spPr>
          <a:xfrm>
            <a:off x="847649" y="111075"/>
            <a:ext cx="4516800" cy="525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Legal metrology terms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txBox="1"/>
          <p:nvPr>
            <p:ph idx="1" type="subTitle"/>
          </p:nvPr>
        </p:nvSpPr>
        <p:spPr>
          <a:xfrm>
            <a:off x="344050" y="695075"/>
            <a:ext cx="8455800" cy="3943200"/>
          </a:xfrm>
          <a:prstGeom prst="rect">
            <a:avLst/>
          </a:prstGeom>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b="1" lang="en" sz="1500"/>
              <a:t>Checking Facility</a:t>
            </a:r>
            <a:r>
              <a:rPr lang="en" sz="1500"/>
              <a:t>: Facility incorporated in a measuring system which:</a:t>
            </a:r>
            <a:endParaRPr sz="1500"/>
          </a:p>
          <a:p>
            <a:pPr indent="0" lvl="0" marL="457200" rtl="0" algn="l">
              <a:lnSpc>
                <a:spcPct val="115000"/>
              </a:lnSpc>
              <a:spcBef>
                <a:spcPts val="0"/>
              </a:spcBef>
              <a:spcAft>
                <a:spcPts val="0"/>
              </a:spcAft>
              <a:buClr>
                <a:schemeClr val="dk1"/>
              </a:buClr>
              <a:buSzPts val="1100"/>
              <a:buFont typeface="Arial"/>
              <a:buNone/>
            </a:pPr>
            <a:r>
              <a:rPr lang="en" sz="1500"/>
              <a:t>• Checks for the presence of a necessary device,</a:t>
            </a:r>
            <a:endParaRPr sz="1500"/>
          </a:p>
          <a:p>
            <a:pPr indent="0" lvl="0" marL="457200" rtl="0" algn="l">
              <a:lnSpc>
                <a:spcPct val="115000"/>
              </a:lnSpc>
              <a:spcBef>
                <a:spcPts val="0"/>
              </a:spcBef>
              <a:spcAft>
                <a:spcPts val="0"/>
              </a:spcAft>
              <a:buClr>
                <a:schemeClr val="dk1"/>
              </a:buClr>
              <a:buSzPts val="1100"/>
              <a:buFont typeface="Arial"/>
              <a:buNone/>
            </a:pPr>
            <a:r>
              <a:rPr lang="en" sz="1500"/>
              <a:t>• Enables an incorrectness in the generation, transmission, processing and/or indication</a:t>
            </a:r>
            <a:endParaRPr sz="1500"/>
          </a:p>
          <a:p>
            <a:pPr indent="0" lvl="0" marL="457200" rtl="0" algn="l">
              <a:lnSpc>
                <a:spcPct val="115000"/>
              </a:lnSpc>
              <a:spcBef>
                <a:spcPts val="0"/>
              </a:spcBef>
              <a:spcAft>
                <a:spcPts val="0"/>
              </a:spcAft>
              <a:buClr>
                <a:schemeClr val="dk1"/>
              </a:buClr>
              <a:buSzPts val="1100"/>
              <a:buFont typeface="Arial"/>
              <a:buNone/>
            </a:pPr>
            <a:r>
              <a:rPr lang="en" sz="1500"/>
              <a:t>of a measurement data to be detected and acted upon, and</a:t>
            </a:r>
            <a:endParaRPr sz="1500"/>
          </a:p>
          <a:p>
            <a:pPr indent="0" lvl="0" marL="457200" rtl="0" algn="l">
              <a:lnSpc>
                <a:spcPct val="115000"/>
              </a:lnSpc>
              <a:spcBef>
                <a:spcPts val="0"/>
              </a:spcBef>
              <a:spcAft>
                <a:spcPts val="0"/>
              </a:spcAft>
              <a:buClr>
                <a:schemeClr val="dk1"/>
              </a:buClr>
              <a:buSzPts val="1100"/>
              <a:buFont typeface="Arial"/>
              <a:buNone/>
            </a:pPr>
            <a:r>
              <a:rPr lang="en" sz="1500"/>
              <a:t>• Enables significant faults to be detected and acted upon.</a:t>
            </a:r>
            <a:endParaRPr sz="1500"/>
          </a:p>
          <a:p>
            <a:pPr indent="0" lvl="0" marL="0" rtl="0" algn="l">
              <a:lnSpc>
                <a:spcPct val="115000"/>
              </a:lnSpc>
              <a:spcBef>
                <a:spcPts val="0"/>
              </a:spcBef>
              <a:spcAft>
                <a:spcPts val="0"/>
              </a:spcAft>
              <a:buClr>
                <a:schemeClr val="dk1"/>
              </a:buClr>
              <a:buSzPts val="1100"/>
              <a:buFont typeface="Arial"/>
              <a:buNone/>
            </a:pPr>
            <a:r>
              <a:rPr b="1" lang="en" sz="1500"/>
              <a:t>Non-Automatic checking facility(Type N)</a:t>
            </a:r>
            <a:r>
              <a:rPr lang="en" sz="1500"/>
              <a:t>: Requires the intervention of an operator.</a:t>
            </a:r>
            <a:endParaRPr sz="1500"/>
          </a:p>
          <a:p>
            <a:pPr indent="0" lvl="0" marL="0" rtl="0" algn="l">
              <a:lnSpc>
                <a:spcPct val="115000"/>
              </a:lnSpc>
              <a:spcBef>
                <a:spcPts val="0"/>
              </a:spcBef>
              <a:spcAft>
                <a:spcPts val="0"/>
              </a:spcAft>
              <a:buClr>
                <a:schemeClr val="dk1"/>
              </a:buClr>
              <a:buSzPts val="1100"/>
              <a:buFont typeface="Arial"/>
              <a:buNone/>
            </a:pPr>
            <a:r>
              <a:rPr b="1" lang="en" sz="1500"/>
              <a:t>Automatic Checking Facility</a:t>
            </a:r>
            <a:r>
              <a:rPr lang="en" sz="1500"/>
              <a:t>: Operates without the intervention of an operator.</a:t>
            </a:r>
            <a:endParaRPr sz="1500"/>
          </a:p>
          <a:p>
            <a:pPr indent="0" lvl="0" marL="0" rtl="0" algn="l">
              <a:lnSpc>
                <a:spcPct val="115000"/>
              </a:lnSpc>
              <a:spcBef>
                <a:spcPts val="0"/>
              </a:spcBef>
              <a:spcAft>
                <a:spcPts val="0"/>
              </a:spcAft>
              <a:buClr>
                <a:schemeClr val="dk1"/>
              </a:buClr>
              <a:buSzPts val="1100"/>
              <a:buFont typeface="Arial"/>
              <a:buNone/>
            </a:pPr>
            <a:r>
              <a:rPr b="1" lang="en" sz="1500"/>
              <a:t>Permanent Automatic Checking Facility( Type P)</a:t>
            </a:r>
            <a:r>
              <a:rPr lang="en" sz="1500"/>
              <a:t>: Operates during the entire measurement operation.</a:t>
            </a:r>
            <a:endParaRPr sz="1500"/>
          </a:p>
          <a:p>
            <a:pPr indent="0" lvl="0" marL="0" rtl="0" algn="l">
              <a:lnSpc>
                <a:spcPct val="115000"/>
              </a:lnSpc>
              <a:spcBef>
                <a:spcPts val="0"/>
              </a:spcBef>
              <a:spcAft>
                <a:spcPts val="0"/>
              </a:spcAft>
              <a:buClr>
                <a:schemeClr val="dk1"/>
              </a:buClr>
              <a:buSzPts val="1100"/>
              <a:buFont typeface="Arial"/>
              <a:buNone/>
            </a:pPr>
            <a:r>
              <a:rPr b="1" lang="en" sz="1500"/>
              <a:t>Intermittent Automatic Checking Facility( Type I)</a:t>
            </a:r>
            <a:r>
              <a:rPr lang="en" sz="1500"/>
              <a:t>: </a:t>
            </a:r>
            <a:r>
              <a:rPr lang="en" sz="1500"/>
              <a:t>Operates </a:t>
            </a:r>
            <a:r>
              <a:rPr lang="en" sz="1500"/>
              <a:t>at least once, either at the beginning or at the end of each measurement operation.</a:t>
            </a:r>
            <a:endParaRPr sz="1500"/>
          </a:p>
          <a:p>
            <a:pPr indent="0" lvl="0" marL="0" rtl="0" algn="l">
              <a:lnSpc>
                <a:spcPct val="115000"/>
              </a:lnSpc>
              <a:spcBef>
                <a:spcPts val="0"/>
              </a:spcBef>
              <a:spcAft>
                <a:spcPts val="0"/>
              </a:spcAft>
              <a:buClr>
                <a:schemeClr val="dk1"/>
              </a:buClr>
              <a:buSzPts val="1100"/>
              <a:buFont typeface="Arial"/>
              <a:buNone/>
            </a:pPr>
            <a:r>
              <a:rPr b="1" lang="en" sz="1500"/>
              <a:t>Measuring system</a:t>
            </a:r>
            <a:r>
              <a:rPr lang="en" sz="1500"/>
              <a:t>: A unit or combination of a meter, delivery point and hydraulic path.</a:t>
            </a:r>
            <a:endParaRPr sz="1500"/>
          </a:p>
          <a:p>
            <a:pPr indent="0" lvl="0" marL="0" rtl="0" algn="l">
              <a:lnSpc>
                <a:spcPct val="115000"/>
              </a:lnSpc>
              <a:spcBef>
                <a:spcPts val="0"/>
              </a:spcBef>
              <a:spcAft>
                <a:spcPts val="0"/>
              </a:spcAft>
              <a:buClr>
                <a:schemeClr val="dk1"/>
              </a:buClr>
              <a:buSzPts val="1100"/>
              <a:buFont typeface="Arial"/>
              <a:buNone/>
            </a:pPr>
            <a:r>
              <a:rPr b="1" lang="en" sz="1500"/>
              <a:t>Ancillary devices</a:t>
            </a:r>
            <a:r>
              <a:rPr lang="en" sz="1500"/>
              <a:t>: Additions to the measuring system i.e calculator, display.</a:t>
            </a:r>
            <a:endParaRPr sz="1500"/>
          </a:p>
          <a:p>
            <a:pPr indent="0" lvl="0" marL="0" rtl="0" algn="l">
              <a:lnSpc>
                <a:spcPct val="115000"/>
              </a:lnSpc>
              <a:spcBef>
                <a:spcPts val="0"/>
              </a:spcBef>
              <a:spcAft>
                <a:spcPts val="0"/>
              </a:spcAft>
              <a:buClr>
                <a:schemeClr val="dk1"/>
              </a:buClr>
              <a:buSzPts val="1100"/>
              <a:buFont typeface="Arial"/>
              <a:buNone/>
            </a:pPr>
            <a:r>
              <a:rPr b="1" lang="en" sz="1500"/>
              <a:t>Fuel dispenser</a:t>
            </a:r>
            <a:r>
              <a:rPr lang="en" sz="1500"/>
              <a:t>: </a:t>
            </a:r>
            <a:r>
              <a:rPr lang="en" sz="1500"/>
              <a:t> Liquid measuring instrument which has a meter or one or more measuring chambers with a maximum rate of delivery not exceeding 100L/min.</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
        <p:nvSpPr>
          <p:cNvPr id="205" name="Google Shape;205;p26"/>
          <p:cNvSpPr txBox="1"/>
          <p:nvPr>
            <p:ph idx="12" type="sldNum"/>
          </p:nvPr>
        </p:nvSpPr>
        <p:spPr>
          <a:xfrm>
            <a:off x="8799957" y="4810783"/>
            <a:ext cx="344100" cy="33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206" name="Google Shape;206;p26"/>
          <p:cNvSpPr txBox="1"/>
          <p:nvPr>
            <p:ph type="title"/>
          </p:nvPr>
        </p:nvSpPr>
        <p:spPr>
          <a:xfrm>
            <a:off x="847649" y="111075"/>
            <a:ext cx="4516800" cy="525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Legal metrology terms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Legal metrology terms</a:t>
            </a:r>
            <a:endParaRPr/>
          </a:p>
          <a:p>
            <a:pPr indent="0" lvl="0" marL="0" rtl="0" algn="l">
              <a:spcBef>
                <a:spcPts val="0"/>
              </a:spcBef>
              <a:spcAft>
                <a:spcPts val="0"/>
              </a:spcAft>
              <a:buNone/>
            </a:pPr>
            <a:r>
              <a:t/>
            </a:r>
            <a:endParaRPr/>
          </a:p>
        </p:txBody>
      </p:sp>
      <p:sp>
        <p:nvSpPr>
          <p:cNvPr id="212" name="Google Shape;212;p27"/>
          <p:cNvSpPr txBox="1"/>
          <p:nvPr>
            <p:ph idx="12" type="sldNum"/>
          </p:nvPr>
        </p:nvSpPr>
        <p:spPr>
          <a:xfrm>
            <a:off x="8799957" y="4810783"/>
            <a:ext cx="344100" cy="33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pic>
        <p:nvPicPr>
          <p:cNvPr id="213" name="Google Shape;213;p27"/>
          <p:cNvPicPr preferRelativeResize="0"/>
          <p:nvPr/>
        </p:nvPicPr>
        <p:blipFill rotWithShape="1">
          <a:blip r:embed="rId3">
            <a:alphaModFix/>
          </a:blip>
          <a:srcRect b="8500" l="0" r="0" t="0"/>
          <a:stretch/>
        </p:blipFill>
        <p:spPr>
          <a:xfrm>
            <a:off x="4987375" y="770178"/>
            <a:ext cx="3366000" cy="3295400"/>
          </a:xfrm>
          <a:prstGeom prst="rect">
            <a:avLst/>
          </a:prstGeom>
          <a:noFill/>
          <a:ln>
            <a:noFill/>
          </a:ln>
        </p:spPr>
      </p:pic>
      <p:sp>
        <p:nvSpPr>
          <p:cNvPr id="214" name="Google Shape;214;p27"/>
          <p:cNvSpPr txBox="1"/>
          <p:nvPr/>
        </p:nvSpPr>
        <p:spPr>
          <a:xfrm>
            <a:off x="248250" y="913525"/>
            <a:ext cx="4414800" cy="30087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1700">
                <a:solidFill>
                  <a:schemeClr val="dk1"/>
                </a:solidFill>
                <a:latin typeface="Nunito"/>
                <a:ea typeface="Nunito"/>
                <a:cs typeface="Nunito"/>
                <a:sym typeface="Nunito"/>
              </a:rPr>
              <a:t>Accuracy vs Precision</a:t>
            </a:r>
            <a:r>
              <a:rPr lang="en" sz="1700">
                <a:solidFill>
                  <a:schemeClr val="dk1"/>
                </a:solidFill>
                <a:latin typeface="Nunito"/>
                <a:ea typeface="Nunito"/>
                <a:cs typeface="Nunito"/>
                <a:sym typeface="Nunito"/>
              </a:rPr>
              <a:t> </a:t>
            </a:r>
            <a:endParaRPr sz="1700">
              <a:solidFill>
                <a:schemeClr val="dk1"/>
              </a:solidFill>
              <a:latin typeface="Nunito"/>
              <a:ea typeface="Nunito"/>
              <a:cs typeface="Nunito"/>
              <a:sym typeface="Nunito"/>
            </a:endParaRPr>
          </a:p>
          <a:p>
            <a:pPr indent="0" lvl="0" marL="0" rtl="0" algn="l">
              <a:lnSpc>
                <a:spcPct val="120000"/>
              </a:lnSpc>
              <a:spcBef>
                <a:spcPts val="0"/>
              </a:spcBef>
              <a:spcAft>
                <a:spcPts val="0"/>
              </a:spcAft>
              <a:buNone/>
            </a:pPr>
            <a:r>
              <a:rPr b="1" lang="en" sz="1500">
                <a:solidFill>
                  <a:srgbClr val="333333"/>
                </a:solidFill>
                <a:latin typeface="Nunito"/>
                <a:ea typeface="Nunito"/>
                <a:cs typeface="Nunito"/>
                <a:sym typeface="Nunito"/>
              </a:rPr>
              <a:t>Accuracy</a:t>
            </a:r>
            <a:endParaRPr sz="1500">
              <a:solidFill>
                <a:srgbClr val="333333"/>
              </a:solidFill>
              <a:latin typeface="Nunito"/>
              <a:ea typeface="Nunito"/>
              <a:cs typeface="Nunito"/>
              <a:sym typeface="Nunito"/>
            </a:endParaRPr>
          </a:p>
          <a:p>
            <a:pPr indent="0" lvl="0" marL="0" rtl="0" algn="l">
              <a:lnSpc>
                <a:spcPct val="120000"/>
              </a:lnSpc>
              <a:spcBef>
                <a:spcPts val="0"/>
              </a:spcBef>
              <a:spcAft>
                <a:spcPts val="0"/>
              </a:spcAft>
              <a:buNone/>
            </a:pPr>
            <a:r>
              <a:rPr lang="en" sz="1500">
                <a:solidFill>
                  <a:srgbClr val="333333"/>
                </a:solidFill>
                <a:latin typeface="Nunito"/>
                <a:ea typeface="Nunito"/>
                <a:cs typeface="Nunito"/>
                <a:sym typeface="Nunito"/>
              </a:rPr>
              <a:t>Closeness of a measured value to the standard value</a:t>
            </a:r>
            <a:endParaRPr sz="1500">
              <a:solidFill>
                <a:srgbClr val="333333"/>
              </a:solidFill>
              <a:latin typeface="Nunito"/>
              <a:ea typeface="Nunito"/>
              <a:cs typeface="Nunito"/>
              <a:sym typeface="Nunito"/>
            </a:endParaRPr>
          </a:p>
          <a:p>
            <a:pPr indent="0" lvl="0" marL="0" rtl="0" algn="l">
              <a:lnSpc>
                <a:spcPct val="120000"/>
              </a:lnSpc>
              <a:spcBef>
                <a:spcPts val="0"/>
              </a:spcBef>
              <a:spcAft>
                <a:spcPts val="0"/>
              </a:spcAft>
              <a:buNone/>
            </a:pPr>
            <a:r>
              <a:rPr b="1" lang="en" sz="1500">
                <a:solidFill>
                  <a:srgbClr val="333333"/>
                </a:solidFill>
                <a:latin typeface="Nunito"/>
                <a:ea typeface="Nunito"/>
                <a:cs typeface="Nunito"/>
                <a:sym typeface="Nunito"/>
              </a:rPr>
              <a:t>Precision</a:t>
            </a:r>
            <a:r>
              <a:rPr lang="en" sz="1500">
                <a:solidFill>
                  <a:srgbClr val="333333"/>
                </a:solidFill>
                <a:latin typeface="Nunito"/>
                <a:ea typeface="Nunito"/>
                <a:cs typeface="Nunito"/>
                <a:sym typeface="Nunito"/>
              </a:rPr>
              <a:t> </a:t>
            </a:r>
            <a:endParaRPr sz="1500">
              <a:solidFill>
                <a:srgbClr val="333333"/>
              </a:solidFill>
              <a:latin typeface="Nunito"/>
              <a:ea typeface="Nunito"/>
              <a:cs typeface="Nunito"/>
              <a:sym typeface="Nunito"/>
            </a:endParaRPr>
          </a:p>
          <a:p>
            <a:pPr indent="0" lvl="0" marL="0" rtl="0" algn="l">
              <a:lnSpc>
                <a:spcPct val="120000"/>
              </a:lnSpc>
              <a:spcBef>
                <a:spcPts val="0"/>
              </a:spcBef>
              <a:spcAft>
                <a:spcPts val="0"/>
              </a:spcAft>
              <a:buNone/>
            </a:pPr>
            <a:r>
              <a:rPr lang="en" sz="1500">
                <a:solidFill>
                  <a:srgbClr val="333333"/>
                </a:solidFill>
                <a:latin typeface="Nunito"/>
                <a:ea typeface="Nunito"/>
                <a:cs typeface="Nunito"/>
                <a:sym typeface="Nunito"/>
              </a:rPr>
              <a:t>Closeness of repeated measured values to one another </a:t>
            </a:r>
            <a:endParaRPr sz="1500">
              <a:solidFill>
                <a:srgbClr val="333333"/>
              </a:solidFill>
              <a:latin typeface="Nunito"/>
              <a:ea typeface="Nunito"/>
              <a:cs typeface="Nunito"/>
              <a:sym typeface="Nunito"/>
            </a:endParaRPr>
          </a:p>
          <a:p>
            <a:pPr indent="0" lvl="0" marL="0" rtl="0" algn="l">
              <a:lnSpc>
                <a:spcPct val="120000"/>
              </a:lnSpc>
              <a:spcBef>
                <a:spcPts val="0"/>
              </a:spcBef>
              <a:spcAft>
                <a:spcPts val="0"/>
              </a:spcAft>
              <a:buNone/>
            </a:pPr>
            <a:r>
              <a:t/>
            </a:r>
            <a:endParaRPr sz="1500">
              <a:solidFill>
                <a:srgbClr val="333333"/>
              </a:solidFill>
              <a:latin typeface="Nunito"/>
              <a:ea typeface="Nunito"/>
              <a:cs typeface="Nunito"/>
              <a:sym typeface="Nunito"/>
            </a:endParaRPr>
          </a:p>
          <a:p>
            <a:pPr indent="0" lvl="0" marL="0" rtl="0" algn="l">
              <a:lnSpc>
                <a:spcPct val="120000"/>
              </a:lnSpc>
              <a:spcBef>
                <a:spcPts val="0"/>
              </a:spcBef>
              <a:spcAft>
                <a:spcPts val="0"/>
              </a:spcAft>
              <a:buNone/>
            </a:pPr>
            <a:r>
              <a:rPr b="1" lang="en" sz="1500">
                <a:solidFill>
                  <a:srgbClr val="333333"/>
                </a:solidFill>
                <a:latin typeface="Nunito"/>
                <a:ea typeface="Nunito"/>
                <a:cs typeface="Nunito"/>
                <a:sym typeface="Nunito"/>
              </a:rPr>
              <a:t>Error in a dispense</a:t>
            </a:r>
            <a:endParaRPr b="1" sz="1500">
              <a:solidFill>
                <a:srgbClr val="333333"/>
              </a:solidFill>
              <a:latin typeface="Nunito"/>
              <a:ea typeface="Nunito"/>
              <a:cs typeface="Nunito"/>
              <a:sym typeface="Nunito"/>
            </a:endParaRPr>
          </a:p>
          <a:p>
            <a:pPr indent="0" lvl="0" marL="0" rtl="0" algn="l">
              <a:lnSpc>
                <a:spcPct val="120000"/>
              </a:lnSpc>
              <a:spcBef>
                <a:spcPts val="0"/>
              </a:spcBef>
              <a:spcAft>
                <a:spcPts val="0"/>
              </a:spcAft>
              <a:buNone/>
            </a:pPr>
            <a:r>
              <a:rPr lang="en" sz="1500">
                <a:solidFill>
                  <a:srgbClr val="333333"/>
                </a:solidFill>
                <a:latin typeface="Nunito"/>
                <a:ea typeface="Nunito"/>
                <a:cs typeface="Nunito"/>
                <a:sym typeface="Nunito"/>
              </a:rPr>
              <a:t>En= [(Vi-Vn)/Vn] x 100</a:t>
            </a:r>
            <a:endParaRPr sz="1500">
              <a:solidFill>
                <a:srgbClr val="333333"/>
              </a:solidFill>
              <a:latin typeface="Nunito"/>
              <a:ea typeface="Nunito"/>
              <a:cs typeface="Nunito"/>
              <a:sym typeface="Nunito"/>
            </a:endParaRPr>
          </a:p>
          <a:p>
            <a:pPr indent="0" lvl="0" marL="0" rtl="0" algn="l">
              <a:lnSpc>
                <a:spcPct val="120000"/>
              </a:lnSpc>
              <a:spcBef>
                <a:spcPts val="0"/>
              </a:spcBef>
              <a:spcAft>
                <a:spcPts val="0"/>
              </a:spcAft>
              <a:buNone/>
            </a:pPr>
            <a:r>
              <a:t/>
            </a:r>
            <a:endParaRPr/>
          </a:p>
        </p:txBody>
      </p:sp>
      <p:sp>
        <p:nvSpPr>
          <p:cNvPr id="215" name="Google Shape;215;p27"/>
          <p:cNvSpPr txBox="1"/>
          <p:nvPr/>
        </p:nvSpPr>
        <p:spPr>
          <a:xfrm>
            <a:off x="248250" y="4109675"/>
            <a:ext cx="8580000" cy="6909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1500">
                <a:solidFill>
                  <a:schemeClr val="dk1"/>
                </a:solidFill>
                <a:latin typeface="Nunito"/>
                <a:ea typeface="Nunito"/>
                <a:cs typeface="Nunito"/>
                <a:sym typeface="Nunito"/>
              </a:rPr>
              <a:t>Accuracy Class</a:t>
            </a:r>
            <a:r>
              <a:rPr lang="en" sz="1500">
                <a:solidFill>
                  <a:schemeClr val="dk1"/>
                </a:solidFill>
                <a:latin typeface="Nunito"/>
                <a:ea typeface="Nunito"/>
                <a:cs typeface="Nunito"/>
                <a:sym typeface="Nunito"/>
              </a:rPr>
              <a:t>: Classification of equipments into categories according to application used for derivation of the required dispense accuracy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txBox="1"/>
          <p:nvPr>
            <p:ph type="title"/>
          </p:nvPr>
        </p:nvSpPr>
        <p:spPr>
          <a:xfrm>
            <a:off x="807900" y="81275"/>
            <a:ext cx="7634700" cy="525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Metrological Requirements for </a:t>
            </a:r>
            <a:r>
              <a:rPr lang="en"/>
              <a:t>Dispensers</a:t>
            </a:r>
            <a:endParaRPr/>
          </a:p>
        </p:txBody>
      </p:sp>
      <p:sp>
        <p:nvSpPr>
          <p:cNvPr id="221" name="Google Shape;221;p28"/>
          <p:cNvSpPr txBox="1"/>
          <p:nvPr>
            <p:ph idx="1" type="subTitle"/>
          </p:nvPr>
        </p:nvSpPr>
        <p:spPr>
          <a:xfrm>
            <a:off x="384900" y="799575"/>
            <a:ext cx="8374200" cy="38643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sz="1800"/>
              <a:t>The OIML R117-1 stipulates the requirements for fuel dispensers intended for custody transfer.</a:t>
            </a:r>
            <a:endParaRPr sz="1800"/>
          </a:p>
          <a:p>
            <a:pPr indent="0" lvl="0" marL="0" rtl="0" algn="l">
              <a:spcBef>
                <a:spcPts val="0"/>
              </a:spcBef>
              <a:spcAft>
                <a:spcPts val="0"/>
              </a:spcAft>
              <a:buNone/>
            </a:pPr>
            <a:r>
              <a:rPr lang="en" sz="1800"/>
              <a:t>These requirements touch on;</a:t>
            </a:r>
            <a:endParaRPr sz="1800"/>
          </a:p>
          <a:p>
            <a:pPr indent="-342900" lvl="0" marL="457200" rtl="0" algn="l">
              <a:spcBef>
                <a:spcPts val="0"/>
              </a:spcBef>
              <a:spcAft>
                <a:spcPts val="0"/>
              </a:spcAft>
              <a:buSzPts val="1800"/>
              <a:buAutoNum type="arabicPeriod"/>
            </a:pPr>
            <a:r>
              <a:rPr lang="en" sz="1800"/>
              <a:t>Design of the equipment to meet metrological requirements.</a:t>
            </a:r>
            <a:endParaRPr sz="1800"/>
          </a:p>
          <a:p>
            <a:pPr indent="-342900" lvl="0" marL="457200" rtl="0" algn="l">
              <a:spcBef>
                <a:spcPts val="0"/>
              </a:spcBef>
              <a:spcAft>
                <a:spcPts val="0"/>
              </a:spcAft>
              <a:buSzPts val="1800"/>
              <a:buAutoNum type="arabicPeriod"/>
            </a:pPr>
            <a:r>
              <a:rPr lang="en" sz="1800"/>
              <a:t>Assembly and component connections.</a:t>
            </a:r>
            <a:endParaRPr sz="1800"/>
          </a:p>
          <a:p>
            <a:pPr indent="-342900" lvl="0" marL="457200" rtl="0" algn="l">
              <a:spcBef>
                <a:spcPts val="0"/>
              </a:spcBef>
              <a:spcAft>
                <a:spcPts val="0"/>
              </a:spcAft>
              <a:buSzPts val="1800"/>
              <a:buAutoNum type="arabicPeriod"/>
            </a:pPr>
            <a:r>
              <a:rPr lang="en" sz="1800"/>
              <a:t>Dispense accuracy adherence to equipment class MPEs.</a:t>
            </a:r>
            <a:endParaRPr sz="1800"/>
          </a:p>
          <a:p>
            <a:pPr indent="-342900" lvl="0" marL="457200" rtl="0" algn="l">
              <a:spcBef>
                <a:spcPts val="0"/>
              </a:spcBef>
              <a:spcAft>
                <a:spcPts val="0"/>
              </a:spcAft>
              <a:buSzPts val="1800"/>
              <a:buAutoNum type="arabicPeriod"/>
            </a:pPr>
            <a:r>
              <a:rPr lang="en" sz="1800"/>
              <a:t>Protection of legally relevant metrological components in the equipment.</a:t>
            </a:r>
            <a:endParaRPr sz="1800"/>
          </a:p>
          <a:p>
            <a:pPr indent="-342900" lvl="0" marL="457200" rtl="0" algn="l">
              <a:spcBef>
                <a:spcPts val="0"/>
              </a:spcBef>
              <a:spcAft>
                <a:spcPts val="0"/>
              </a:spcAft>
              <a:buSzPts val="1800"/>
              <a:buAutoNum type="arabicPeriod"/>
            </a:pPr>
            <a:r>
              <a:rPr lang="en" sz="1800"/>
              <a:t>Protection of legally relevant metrological parameters if an equipment if software operated.</a:t>
            </a:r>
            <a:endParaRPr sz="1800"/>
          </a:p>
          <a:p>
            <a:pPr indent="-342900" lvl="0" marL="457200" rtl="0" algn="l">
              <a:spcBef>
                <a:spcPts val="0"/>
              </a:spcBef>
              <a:spcAft>
                <a:spcPts val="0"/>
              </a:spcAft>
              <a:buSzPts val="1800"/>
              <a:buAutoNum type="arabicPeriod"/>
            </a:pPr>
            <a:r>
              <a:rPr lang="en" sz="1800"/>
              <a:t>Type Approval testing and certification.</a:t>
            </a:r>
            <a:endParaRPr sz="1800"/>
          </a:p>
          <a:p>
            <a:pPr indent="-342900" lvl="0" marL="457200" rtl="0" algn="l">
              <a:spcBef>
                <a:spcPts val="0"/>
              </a:spcBef>
              <a:spcAft>
                <a:spcPts val="0"/>
              </a:spcAft>
              <a:buSzPts val="1800"/>
              <a:buAutoNum type="arabicPeriod"/>
            </a:pPr>
            <a:r>
              <a:rPr lang="en" sz="1800"/>
              <a:t>Initial verification and subsequent verification requirements.</a:t>
            </a:r>
            <a:endParaRPr sz="1800"/>
          </a:p>
          <a:p>
            <a:pPr indent="0" lvl="0" marL="0" rtl="0" algn="l">
              <a:spcBef>
                <a:spcPts val="0"/>
              </a:spcBef>
              <a:spcAft>
                <a:spcPts val="0"/>
              </a:spcAft>
              <a:buNone/>
            </a:pPr>
            <a:r>
              <a:t/>
            </a:r>
            <a:endParaRPr sz="1500"/>
          </a:p>
        </p:txBody>
      </p:sp>
      <p:sp>
        <p:nvSpPr>
          <p:cNvPr id="222" name="Google Shape;222;p28"/>
          <p:cNvSpPr txBox="1"/>
          <p:nvPr>
            <p:ph idx="12" type="sldNum"/>
          </p:nvPr>
        </p:nvSpPr>
        <p:spPr>
          <a:xfrm>
            <a:off x="8799957" y="4810783"/>
            <a:ext cx="344100" cy="332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rgbClr val="000000"/>
              </a:buClr>
              <a:buSzPts val="1100"/>
              <a:buFont typeface="Arial"/>
              <a:buNone/>
            </a:pPr>
            <a:fld id="{00000000-1234-1234-1234-123412341234}" type="slidenum">
              <a:rPr lang="en">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